
<file path=[Content_Types].xml><?xml version="1.0" encoding="utf-8"?>
<Types xmlns="http://schemas.openxmlformats.org/package/2006/content-types">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tags/tag238.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16.xml" ContentType="application/vnd.openxmlformats-officedocument.presentationml.tags+xml"/>
  <Override PartName="/ppt/tags/tag252.xml" ContentType="application/vnd.openxmlformats-officedocument.presentationml.tags+xml"/>
  <Override PartName="/ppt/tags/tag263.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tags/tag189.xml" ContentType="application/vnd.openxmlformats-officedocument.presentationml.tags+xml"/>
  <Override PartName="/ppt/tags/tag241.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230.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279.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tags/tag257.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35.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tags/tag87.xml" ContentType="application/vnd.openxmlformats-officedocument.presentationml.tags+xml"/>
  <Override PartName="/ppt/tags/tag243.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slideMasters/slideMaster2.xml" ContentType="application/vnd.openxmlformats-officedocument.presentationml.slideMaster+xml"/>
  <Override PartName="/ppt/theme/theme4.xml" ContentType="application/vnd.openxmlformats-officedocument.theme+xml"/>
  <Override PartName="/ppt/tags/tag7.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49.xml" ContentType="application/vnd.openxmlformats-officedocument.presentationml.tags+xml"/>
  <Override PartName="/ppt/tags/tag278.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Default Extension="wdp" ContentType="image/vnd.ms-photo"/>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tags/tag236.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7" r:id="rId2"/>
  </p:sldMasterIdLst>
  <p:notesMasterIdLst>
    <p:notesMasterId r:id="rId46"/>
  </p:notesMasterIdLst>
  <p:handoutMasterIdLst>
    <p:handoutMasterId r:id="rId47"/>
  </p:handoutMasterIdLst>
  <p:sldIdLst>
    <p:sldId id="617" r:id="rId3"/>
    <p:sldId id="680" r:id="rId4"/>
    <p:sldId id="656" r:id="rId5"/>
    <p:sldId id="681" r:id="rId6"/>
    <p:sldId id="679" r:id="rId7"/>
    <p:sldId id="682" r:id="rId8"/>
    <p:sldId id="683" r:id="rId9"/>
    <p:sldId id="684" r:id="rId10"/>
    <p:sldId id="685" r:id="rId11"/>
    <p:sldId id="686" r:id="rId12"/>
    <p:sldId id="687" r:id="rId13"/>
    <p:sldId id="688" r:id="rId14"/>
    <p:sldId id="661" r:id="rId15"/>
    <p:sldId id="691" r:id="rId16"/>
    <p:sldId id="692" r:id="rId17"/>
    <p:sldId id="693" r:id="rId18"/>
    <p:sldId id="694" r:id="rId19"/>
    <p:sldId id="696" r:id="rId20"/>
    <p:sldId id="697" r:id="rId21"/>
    <p:sldId id="689" r:id="rId22"/>
    <p:sldId id="698" r:id="rId23"/>
    <p:sldId id="699" r:id="rId24"/>
    <p:sldId id="700" r:id="rId25"/>
    <p:sldId id="695" r:id="rId26"/>
    <p:sldId id="701" r:id="rId27"/>
    <p:sldId id="690" r:id="rId28"/>
    <p:sldId id="662" r:id="rId29"/>
    <p:sldId id="663" r:id="rId30"/>
    <p:sldId id="702" r:id="rId31"/>
    <p:sldId id="703" r:id="rId32"/>
    <p:sldId id="704" r:id="rId33"/>
    <p:sldId id="658" r:id="rId34"/>
    <p:sldId id="664" r:id="rId35"/>
    <p:sldId id="705" r:id="rId36"/>
    <p:sldId id="657" r:id="rId37"/>
    <p:sldId id="706" r:id="rId38"/>
    <p:sldId id="707" r:id="rId39"/>
    <p:sldId id="709" r:id="rId40"/>
    <p:sldId id="710" r:id="rId41"/>
    <p:sldId id="711" r:id="rId42"/>
    <p:sldId id="712" r:id="rId43"/>
    <p:sldId id="713" r:id="rId44"/>
    <p:sldId id="673" r:id="rId45"/>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DAB9D"/>
    <a:srgbClr val="387F5A"/>
    <a:srgbClr val="71A375"/>
    <a:srgbClr val="87BCB5"/>
    <a:srgbClr val="C42F4B"/>
    <a:srgbClr val="AA8F62"/>
    <a:srgbClr val="585558"/>
    <a:srgbClr val="203336"/>
    <a:srgbClr val="1F5FA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73" d="100"/>
          <a:sy n="73" d="100"/>
        </p:scale>
        <p:origin x="-75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2023/12/12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xmlns=""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panose="020B0503020204020204" charset="-122"/>
                <a:ea typeface="Microsoft YaHei"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panose="020B0503020204020204" charset="-122"/>
                <a:ea typeface="Microsoft YaHei" panose="020B0503020204020204" charset="-122"/>
              </a:defRPr>
            </a:lvl1pPr>
          </a:lstStyle>
          <a:p>
            <a:fld id="{7F25A8C7-CC1A-4A08-9B4B-31F43B054C7F}" type="datetimeFigureOut">
              <a:rPr lang="zh-CN" altLang="en-US" smtClean="0"/>
              <a:pPr/>
              <a:t>2023/12/12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panose="020B0503020204020204" charset="-122"/>
                <a:ea typeface="Microsoft YaHei"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panose="020B0503020204020204" charset="-122"/>
                <a:ea typeface="Microsoft YaHei" panose="020B0503020204020204" charset="-122"/>
              </a:defRPr>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1pPr>
    <a:lvl2pPr marL="4572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2pPr>
    <a:lvl3pPr marL="9144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3pPr>
    <a:lvl4pPr marL="13716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4pPr>
    <a:lvl5pPr marL="18288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2023/12/12</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2023/12/12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rot="1514436">
            <a:off x="6300718" y="-2601021"/>
            <a:ext cx="8977380" cy="5533714"/>
          </a:xfrm>
          <a:prstGeom prst="rect">
            <a:avLst/>
          </a:prstGeom>
        </p:spPr>
      </p:pic>
      <p:pic>
        <p:nvPicPr>
          <p:cNvPr id="4" name="图片 3"/>
          <p:cNvPicPr>
            <a:picLocks noChangeAspect="1"/>
          </p:cNvPicPr>
          <p:nvPr userDrawn="1"/>
        </p:nvPicPr>
        <p:blipFill>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rot="1514436">
            <a:off x="-3474272" y="5204830"/>
            <a:ext cx="8977380" cy="5533714"/>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alog">
    <p:spTree>
      <p:nvGrpSpPr>
        <p:cNvPr id="1" name=""/>
        <p:cNvGrpSpPr/>
        <p:nvPr/>
      </p:nvGrpSpPr>
      <p:grpSpPr>
        <a:xfrm>
          <a:off x="0" y="0"/>
          <a:ext cx="0" cy="0"/>
          <a:chOff x="0" y="0"/>
          <a:chExt cx="0" cy="0"/>
        </a:xfrm>
      </p:grpSpPr>
      <p:sp>
        <p:nvSpPr>
          <p:cNvPr id="3" name="矩形 2"/>
          <p:cNvSpPr/>
          <p:nvPr userDrawn="1"/>
        </p:nvSpPr>
        <p:spPr>
          <a:xfrm>
            <a:off x="337499" y="279742"/>
            <a:ext cx="11517001" cy="629883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等腰三角形 5"/>
          <p:cNvSpPr>
            <a:spLocks noChangeAspect="1"/>
          </p:cNvSpPr>
          <p:nvPr userDrawn="1"/>
        </p:nvSpPr>
        <p:spPr>
          <a:xfrm flipV="1">
            <a:off x="5916046" y="279742"/>
            <a:ext cx="359906" cy="31028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2000">
        <p14:gallery dir="l"/>
      </p:transition>
    </mc:Choice>
    <mc:Fallback>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side page-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2000">
        <p15:prstTrans prst="crush"/>
      </p:transition>
    </mc:Choice>
    <mc:Fallback>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756213" y="0"/>
            <a:ext cx="5435788" cy="6858003"/>
          </a:xfrm>
          <a:custGeom>
            <a:avLst/>
            <a:gdLst>
              <a:gd name="connsiteX0" fmla="*/ 2130130 w 5435788"/>
              <a:gd name="connsiteY0" fmla="*/ 0 h 6858002"/>
              <a:gd name="connsiteX1" fmla="*/ 5435788 w 5435788"/>
              <a:gd name="connsiteY1" fmla="*/ 0 h 6858002"/>
              <a:gd name="connsiteX2" fmla="*/ 5435788 w 5435788"/>
              <a:gd name="connsiteY2" fmla="*/ 6858002 h 6858002"/>
              <a:gd name="connsiteX3" fmla="*/ 0 w 5435788"/>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435788" h="6858002">
                <a:moveTo>
                  <a:pt x="2130130" y="0"/>
                </a:moveTo>
                <a:lnTo>
                  <a:pt x="5435788" y="0"/>
                </a:lnTo>
                <a:lnTo>
                  <a:pt x="5435788" y="6858002"/>
                </a:lnTo>
                <a:lnTo>
                  <a:pt x="0" y="6858002"/>
                </a:lnTo>
                <a:close/>
              </a:path>
            </a:pathLst>
          </a:custGeom>
        </p:spPr>
        <p:txBody>
          <a:bodyPr wrap="square" lIns="68580" tIns="34290" rIns="68580" bIns="34290">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pag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3000" advTm="5000"/>
    </mc:Choice>
    <mc:Fallback>
      <p:transition spd="slow"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 name="矩形 1"/>
          <p:cNvSpPr/>
          <p:nvPr userDrawn="1"/>
        </p:nvSpPr>
        <p:spPr>
          <a:xfrm flipH="1">
            <a:off x="0" y="0"/>
            <a:ext cx="12192000" cy="6858000"/>
          </a:xfrm>
          <a:prstGeom prst="rect">
            <a:avLst/>
          </a:prstGeom>
          <a:gradFill>
            <a:gsLst>
              <a:gs pos="31000">
                <a:schemeClr val="accent1">
                  <a:lumMod val="5000"/>
                  <a:lumOff val="95000"/>
                  <a:alpha val="1900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1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仅标题">
    <p:bg>
      <p:bgPr>
        <a:solidFill>
          <a:srgbClr val="F0EEE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2023/12/12</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仅标题">
    <p:bg>
      <p:bgPr>
        <a:solidFill>
          <a:srgbClr val="F0EEE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bg>
      <p:bgPr>
        <a:solidFill>
          <a:srgbClr val="F0EEE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F0EEE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bg>
      <p:bgPr>
        <a:solidFill>
          <a:srgbClr val="F0EEE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0EEEF"/>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p:spPr>
        <p:txBody>
          <a:bodyPr/>
          <a:lstStyle/>
          <a:p>
            <a:fld id="{D69B6FBA-93C9-489C-B97A-A1464B06CAEC}" type="datetimeFigureOut">
              <a:rPr lang="zh-CN" altLang="en-US" smtClean="0"/>
              <a:pPr/>
              <a:t>2023/12/12</a:t>
            </a:fld>
            <a:endParaRPr lang="zh-CN" altLang="en-US"/>
          </a:p>
        </p:txBody>
      </p:sp>
      <p:sp>
        <p:nvSpPr>
          <p:cNvPr id="3" name="Footer Placeholder 2"/>
          <p:cNvSpPr>
            <a:spLocks noGrp="1"/>
          </p:cNvSpPr>
          <p:nvPr>
            <p:ph type="ftr" sz="quarter" idx="11"/>
          </p:nvPr>
        </p:nvSpPr>
        <p:spPr>
          <a:xfrm>
            <a:off x="4038600" y="6356350"/>
            <a:ext cx="4114800" cy="365125"/>
          </a:xfrm>
        </p:spPr>
        <p:txBody>
          <a:bodyPr/>
          <a:lstStyle/>
          <a:p>
            <a:endParaRPr lang="zh-CN" altLang="en-US"/>
          </a:p>
        </p:txBody>
      </p:sp>
      <p:sp>
        <p:nvSpPr>
          <p:cNvPr id="4" name="Slide Number Placeholder 3"/>
          <p:cNvSpPr>
            <a:spLocks noGrp="1"/>
          </p:cNvSpPr>
          <p:nvPr>
            <p:ph type="sldNum" sz="quarter" idx="12"/>
          </p:nvPr>
        </p:nvSpPr>
        <p:spPr>
          <a:xfrm>
            <a:off x="8610600" y="6356350"/>
            <a:ext cx="2743200" cy="365125"/>
          </a:xfrm>
        </p:spPr>
        <p:txBody>
          <a:bodyPr/>
          <a:lstStyle/>
          <a:p>
            <a:fld id="{0FC10CF4-85E5-4A21-A25F-47720A09ADC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250" advClick="0" advTm="0">
        <p:split orient="vert"/>
      </p:transition>
    </mc:Choice>
    <mc:Fallback>
      <p:transition spd="slow" advClick="0" advTm="0">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0" cy="1143000"/>
          </a:xfrm>
        </p:spPr>
        <p:txBody>
          <a:bodyPr/>
          <a:lstStyle/>
          <a:p>
            <a:r>
              <a:rPr lang="zh-CN" altLang="en-US" noProof="1"/>
              <a:t>单击此处编辑母版标题样式</a:t>
            </a:r>
          </a:p>
        </p:txBody>
      </p:sp>
      <p:sp>
        <p:nvSpPr>
          <p:cNvPr id="7" name="日期占位符 3"/>
          <p:cNvSpPr>
            <a:spLocks noGrp="1" noChangeArrowheads="1"/>
          </p:cNvSpPr>
          <p:nvPr>
            <p:ph type="dt" sz="half" idx="2"/>
          </p:nvPr>
        </p:nvSpPr>
        <p:spPr bwMode="auto">
          <a:xfrm>
            <a:off x="609600" y="6356351"/>
            <a:ext cx="2844800" cy="366184"/>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D39127F-6635-499E-867A-C68E6CFBA9A4}" type="datetime1">
              <a:rPr kumimoji="0" lang="zh-CN" altLang="en-US" sz="1200" b="0" i="0" u="none" strike="noStrike" kern="1200" cap="none" spc="0" normalizeH="0" baseline="0" noProof="0">
                <a:ln>
                  <a:noFill/>
                </a:ln>
                <a:solidFill>
                  <a:srgbClr val="FFFFFF"/>
                </a:solidFill>
                <a:effectLst/>
                <a:uLnTx/>
                <a:uFillTx/>
                <a:latin typeface="Arial" panose="020B0604020202020204" pitchFamily="34" charset="0"/>
                <a:ea typeface="SimSun"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2023/12/12</a:t>
            </a:fld>
            <a:endParaRPr kumimoji="0" lang="zh-CN" altLang="en-US" sz="1200" b="0" i="0" u="none" strike="noStrike" kern="1200" cap="none" spc="0" normalizeH="0" baseline="0" noProof="0">
              <a:ln>
                <a:noFill/>
              </a:ln>
              <a:solidFill>
                <a:srgbClr val="FFFFFF"/>
              </a:solidFill>
              <a:effectLst/>
              <a:uLnTx/>
              <a:uFillTx/>
              <a:latin typeface="Arial" panose="020B0604020202020204" pitchFamily="34" charset="0"/>
              <a:ea typeface="SimSun" panose="02010600030101010101" pitchFamily="2" charset="-122"/>
              <a:cs typeface="+mn-cs"/>
            </a:endParaRPr>
          </a:p>
        </p:txBody>
      </p:sp>
      <p:sp>
        <p:nvSpPr>
          <p:cNvPr id="8" name="页脚占位符 4"/>
          <p:cNvSpPr>
            <a:spLocks noGrp="1" noChangeArrowheads="1"/>
          </p:cNvSpPr>
          <p:nvPr>
            <p:ph type="ftr" sz="quarter" idx="3"/>
          </p:nvPr>
        </p:nvSpPr>
        <p:spPr bwMode="auto">
          <a:xfrm>
            <a:off x="4165600" y="6356351"/>
            <a:ext cx="3860800" cy="366184"/>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FFFFFF"/>
              </a:solidFill>
              <a:effectLst/>
              <a:uLnTx/>
              <a:uFillTx/>
              <a:latin typeface="Arial" panose="020B0604020202020204" pitchFamily="34" charset="0"/>
              <a:ea typeface="SimSun" panose="02010600030101010101" pitchFamily="2" charset="-122"/>
              <a:cs typeface="+mn-cs"/>
            </a:endParaRPr>
          </a:p>
        </p:txBody>
      </p:sp>
      <p:sp>
        <p:nvSpPr>
          <p:cNvPr id="9" name="灯片编号占位符 5"/>
          <p:cNvSpPr>
            <a:spLocks noGrp="1" noChangeArrowheads="1"/>
          </p:cNvSpPr>
          <p:nvPr>
            <p:ph type="sldNum" sz="quarter" idx="4"/>
          </p:nvPr>
        </p:nvSpPr>
        <p:spPr bwMode="auto">
          <a:xfrm>
            <a:off x="8737600" y="6356351"/>
            <a:ext cx="2844800" cy="366184"/>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defRPr>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0D4AF0A-2064-42D4-8961-EA46D070B136}" type="slidenum">
              <a:rPr kumimoji="0" lang="zh-CN" altLang="en-US" sz="1200" b="0" i="0" u="none" strike="noStrike" kern="1200" cap="none" spc="0" normalizeH="0" baseline="0" noProof="1">
                <a:ln>
                  <a:noFill/>
                </a:ln>
                <a:solidFill>
                  <a:srgbClr val="FFFFFF"/>
                </a:solidFill>
                <a:effectLst/>
                <a:uLnTx/>
                <a:uFillTx/>
                <a:latin typeface="Arial" panose="020B0604020202020204" pitchFamily="34" charset="0"/>
                <a:ea typeface="SimSun" panose="02010600030101010101" pitchFamily="2" charset="-122"/>
                <a:cs typeface="+mn-ea"/>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1">
              <a:ln>
                <a:noFill/>
              </a:ln>
              <a:solidFill>
                <a:srgbClr val="FFFFFF"/>
              </a:solidFill>
              <a:effectLst/>
              <a:uLnTx/>
              <a:uFillTx/>
              <a:latin typeface="Arial" panose="020B0604020202020204" pitchFamily="34" charset="0"/>
              <a:ea typeface="SimSun" panose="02010600030101010101" pitchFamily="2" charset="-122"/>
              <a:cs typeface="+mn-ea"/>
            </a:endParaRP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内容页">
    <p:spTree>
      <p:nvGrpSpPr>
        <p:cNvPr id="1" name=""/>
        <p:cNvGrpSpPr/>
        <p:nvPr/>
      </p:nvGrpSpPr>
      <p:grpSpPr>
        <a:xfrm>
          <a:off x="0" y="0"/>
          <a:ext cx="0" cy="0"/>
          <a:chOff x="0" y="0"/>
          <a:chExt cx="0" cy="0"/>
        </a:xfrm>
      </p:grpSpPr>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pPr/>
              <a:t>2023/12/12</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pPr/>
              <a:t>2023/12/12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2023/12/12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2023/12/12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2023/12/12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2023/12/12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2023/12/12</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2023/12/12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2.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20"/>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21"/>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Microsoft YaHei" panose="020B0503020204020204" charset="-122"/>
                <a:ea typeface="Microsoft YaHei" panose="020B0503020204020204" charset="-122"/>
              </a:defRPr>
            </a:lvl1pPr>
          </a:lstStyle>
          <a:p>
            <a:fld id="{D997B5FA-0921-464F-AAE1-844C04324D75}" type="datetimeFigureOut">
              <a:rPr lang="zh-CN" altLang="en-US" smtClean="0"/>
              <a:pPr/>
              <a:t>2023/12/12</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Microsoft YaHei" panose="020B0503020204020204" charset="-122"/>
                <a:ea typeface="Microsoft YaHei" panose="020B0503020204020204"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Microsoft YaHei" panose="020B0503020204020204" charset="-122"/>
                <a:ea typeface="Microsoft YaHei" panose="020B0503020204020204"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0EEE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Lst>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18" Type="http://schemas.openxmlformats.org/officeDocument/2006/relationships/tags" Target="../tags/tag58.xml"/><Relationship Id="rId26" Type="http://schemas.openxmlformats.org/officeDocument/2006/relationships/tags" Target="../tags/tag66.xml"/><Relationship Id="rId3" Type="http://schemas.openxmlformats.org/officeDocument/2006/relationships/tags" Target="../tags/tag43.xml"/><Relationship Id="rId21" Type="http://schemas.openxmlformats.org/officeDocument/2006/relationships/tags" Target="../tags/tag61.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tags" Target="../tags/tag57.xml"/><Relationship Id="rId25" Type="http://schemas.openxmlformats.org/officeDocument/2006/relationships/tags" Target="../tags/tag65.xml"/><Relationship Id="rId2" Type="http://schemas.openxmlformats.org/officeDocument/2006/relationships/tags" Target="../tags/tag42.xml"/><Relationship Id="rId16" Type="http://schemas.openxmlformats.org/officeDocument/2006/relationships/tags" Target="../tags/tag56.xml"/><Relationship Id="rId20" Type="http://schemas.openxmlformats.org/officeDocument/2006/relationships/tags" Target="../tags/tag60.xml"/><Relationship Id="rId29" Type="http://schemas.openxmlformats.org/officeDocument/2006/relationships/slideLayout" Target="../slideLayouts/slideLayout28.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24" Type="http://schemas.openxmlformats.org/officeDocument/2006/relationships/tags" Target="../tags/tag64.xml"/><Relationship Id="rId5" Type="http://schemas.openxmlformats.org/officeDocument/2006/relationships/tags" Target="../tags/tag45.xml"/><Relationship Id="rId15" Type="http://schemas.openxmlformats.org/officeDocument/2006/relationships/tags" Target="../tags/tag55.xml"/><Relationship Id="rId23" Type="http://schemas.openxmlformats.org/officeDocument/2006/relationships/tags" Target="../tags/tag63.xml"/><Relationship Id="rId28" Type="http://schemas.openxmlformats.org/officeDocument/2006/relationships/tags" Target="../tags/tag68.xml"/><Relationship Id="rId10" Type="http://schemas.openxmlformats.org/officeDocument/2006/relationships/tags" Target="../tags/tag50.xml"/><Relationship Id="rId19" Type="http://schemas.openxmlformats.org/officeDocument/2006/relationships/tags" Target="../tags/tag59.xml"/><Relationship Id="rId31" Type="http://schemas.openxmlformats.org/officeDocument/2006/relationships/image" Target="../media/image10.png"/><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 Id="rId22" Type="http://schemas.openxmlformats.org/officeDocument/2006/relationships/tags" Target="../tags/tag62.xml"/><Relationship Id="rId27" Type="http://schemas.openxmlformats.org/officeDocument/2006/relationships/tags" Target="../tags/tag67.xml"/><Relationship Id="rId30"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26" Type="http://schemas.openxmlformats.org/officeDocument/2006/relationships/image" Target="../media/image14.png"/><Relationship Id="rId3" Type="http://schemas.openxmlformats.org/officeDocument/2006/relationships/tags" Target="../tags/tag71.xml"/><Relationship Id="rId21" Type="http://schemas.openxmlformats.org/officeDocument/2006/relationships/slideLayout" Target="../slideLayouts/slideLayout28.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image" Target="../media/image13.png"/><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image" Target="../media/image12.png"/><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image" Target="../media/image11.png"/><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28.xml"/><Relationship Id="rId5" Type="http://schemas.openxmlformats.org/officeDocument/2006/relationships/image" Target="../media/image17.jpe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3.png"/><Relationship Id="rId5" Type="http://schemas.openxmlformats.org/officeDocument/2006/relationships/tags" Target="../tags/tag93.xml"/><Relationship Id="rId10" Type="http://schemas.openxmlformats.org/officeDocument/2006/relationships/slideLayout" Target="../slideLayouts/slideLayout19.xml"/><Relationship Id="rId4" Type="http://schemas.openxmlformats.org/officeDocument/2006/relationships/tags" Target="../tags/tag92.xml"/><Relationship Id="rId9" Type="http://schemas.openxmlformats.org/officeDocument/2006/relationships/tags" Target="../tags/tag97.xml"/></Relationships>
</file>

<file path=ppt/slides/_rels/slide15.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image" Target="../media/image18.png"/><Relationship Id="rId5" Type="http://schemas.openxmlformats.org/officeDocument/2006/relationships/tags" Target="../tags/tag102.xml"/><Relationship Id="rId10" Type="http://schemas.openxmlformats.org/officeDocument/2006/relationships/image" Target="../media/image3.png"/><Relationship Id="rId4" Type="http://schemas.openxmlformats.org/officeDocument/2006/relationships/tags" Target="../tags/tag101.xml"/><Relationship Id="rId9"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18.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3.png"/><Relationship Id="rId5" Type="http://schemas.openxmlformats.org/officeDocument/2006/relationships/tags" Target="../tags/tag110.xml"/><Relationship Id="rId10" Type="http://schemas.openxmlformats.org/officeDocument/2006/relationships/slideLayout" Target="../slideLayouts/slideLayout28.xml"/><Relationship Id="rId4" Type="http://schemas.openxmlformats.org/officeDocument/2006/relationships/tags" Target="../tags/tag109.xml"/><Relationship Id="rId9" Type="http://schemas.openxmlformats.org/officeDocument/2006/relationships/tags" Target="../tags/tag114.xml"/></Relationships>
</file>

<file path=ppt/slides/_rels/slide17.xml.rels><?xml version="1.0" encoding="UTF-8" standalone="yes"?>
<Relationships xmlns="http://schemas.openxmlformats.org/package/2006/relationships"><Relationship Id="rId8" Type="http://schemas.openxmlformats.org/officeDocument/2006/relationships/tags" Target="../tags/tag12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image" Target="../media/image3.png"/><Relationship Id="rId5" Type="http://schemas.openxmlformats.org/officeDocument/2006/relationships/tags" Target="../tags/tag119.xml"/><Relationship Id="rId10" Type="http://schemas.openxmlformats.org/officeDocument/2006/relationships/slideLayout" Target="../slideLayouts/slideLayout19.xml"/><Relationship Id="rId4" Type="http://schemas.openxmlformats.org/officeDocument/2006/relationships/tags" Target="../tags/tag118.xml"/><Relationship Id="rId9" Type="http://schemas.openxmlformats.org/officeDocument/2006/relationships/tags" Target="../tags/tag12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18" Type="http://schemas.openxmlformats.org/officeDocument/2006/relationships/tags" Target="../tags/tag141.xml"/><Relationship Id="rId3" Type="http://schemas.openxmlformats.org/officeDocument/2006/relationships/tags" Target="../tags/tag126.xml"/><Relationship Id="rId21" Type="http://schemas.openxmlformats.org/officeDocument/2006/relationships/tags" Target="../tags/tag144.xml"/><Relationship Id="rId7" Type="http://schemas.openxmlformats.org/officeDocument/2006/relationships/tags" Target="../tags/tag130.xml"/><Relationship Id="rId12" Type="http://schemas.openxmlformats.org/officeDocument/2006/relationships/tags" Target="../tags/tag135.xml"/><Relationship Id="rId17" Type="http://schemas.openxmlformats.org/officeDocument/2006/relationships/tags" Target="../tags/tag140.xml"/><Relationship Id="rId25" Type="http://schemas.openxmlformats.org/officeDocument/2006/relationships/image" Target="../media/image14.png"/><Relationship Id="rId2" Type="http://schemas.openxmlformats.org/officeDocument/2006/relationships/tags" Target="../tags/tag125.xml"/><Relationship Id="rId16" Type="http://schemas.openxmlformats.org/officeDocument/2006/relationships/tags" Target="../tags/tag139.xml"/><Relationship Id="rId20" Type="http://schemas.openxmlformats.org/officeDocument/2006/relationships/tags" Target="../tags/tag143.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24" Type="http://schemas.openxmlformats.org/officeDocument/2006/relationships/image" Target="../media/image5.png"/><Relationship Id="rId5" Type="http://schemas.openxmlformats.org/officeDocument/2006/relationships/tags" Target="../tags/tag128.xml"/><Relationship Id="rId15" Type="http://schemas.openxmlformats.org/officeDocument/2006/relationships/tags" Target="../tags/tag138.xml"/><Relationship Id="rId23" Type="http://schemas.openxmlformats.org/officeDocument/2006/relationships/slideLayout" Target="../slideLayouts/slideLayout28.xml"/><Relationship Id="rId10" Type="http://schemas.openxmlformats.org/officeDocument/2006/relationships/tags" Target="../tags/tag133.xml"/><Relationship Id="rId19" Type="http://schemas.openxmlformats.org/officeDocument/2006/relationships/tags" Target="../tags/tag142.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tags" Target="../tags/tag137.xml"/><Relationship Id="rId22" Type="http://schemas.openxmlformats.org/officeDocument/2006/relationships/tags" Target="../tags/tag145.xml"/></Relationships>
</file>

<file path=ppt/slides/_rels/slide23.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tags" Target="../tags/tag158.xml"/><Relationship Id="rId18" Type="http://schemas.openxmlformats.org/officeDocument/2006/relationships/tags" Target="../tags/tag163.xml"/><Relationship Id="rId3" Type="http://schemas.openxmlformats.org/officeDocument/2006/relationships/tags" Target="../tags/tag148.xml"/><Relationship Id="rId21" Type="http://schemas.openxmlformats.org/officeDocument/2006/relationships/tags" Target="../tags/tag166.xml"/><Relationship Id="rId7" Type="http://schemas.openxmlformats.org/officeDocument/2006/relationships/tags" Target="../tags/tag152.xml"/><Relationship Id="rId12" Type="http://schemas.openxmlformats.org/officeDocument/2006/relationships/tags" Target="../tags/tag157.xml"/><Relationship Id="rId17" Type="http://schemas.openxmlformats.org/officeDocument/2006/relationships/tags" Target="../tags/tag162.xml"/><Relationship Id="rId25" Type="http://schemas.openxmlformats.org/officeDocument/2006/relationships/image" Target="../media/image14.png"/><Relationship Id="rId2" Type="http://schemas.openxmlformats.org/officeDocument/2006/relationships/tags" Target="../tags/tag147.xml"/><Relationship Id="rId16" Type="http://schemas.openxmlformats.org/officeDocument/2006/relationships/tags" Target="../tags/tag161.xml"/><Relationship Id="rId20" Type="http://schemas.openxmlformats.org/officeDocument/2006/relationships/tags" Target="../tags/tag165.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24" Type="http://schemas.openxmlformats.org/officeDocument/2006/relationships/image" Target="../media/image5.png"/><Relationship Id="rId5" Type="http://schemas.openxmlformats.org/officeDocument/2006/relationships/tags" Target="../tags/tag150.xml"/><Relationship Id="rId15" Type="http://schemas.openxmlformats.org/officeDocument/2006/relationships/tags" Target="../tags/tag160.xml"/><Relationship Id="rId23" Type="http://schemas.openxmlformats.org/officeDocument/2006/relationships/slideLayout" Target="../slideLayouts/slideLayout28.xml"/><Relationship Id="rId10" Type="http://schemas.openxmlformats.org/officeDocument/2006/relationships/tags" Target="../tags/tag155.xml"/><Relationship Id="rId19" Type="http://schemas.openxmlformats.org/officeDocument/2006/relationships/tags" Target="../tags/tag164.xml"/><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tags" Target="../tags/tag159.xml"/><Relationship Id="rId22" Type="http://schemas.openxmlformats.org/officeDocument/2006/relationships/tags" Target="../tags/tag167.xml"/></Relationships>
</file>

<file path=ppt/slides/_rels/slide2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tags" Target="../tags/tag170.xml"/><Relationship Id="rId7" Type="http://schemas.openxmlformats.org/officeDocument/2006/relationships/image" Target="../media/image3.png"/><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Layout" Target="../slideLayouts/slideLayout28.xml"/><Relationship Id="rId11" Type="http://schemas.openxmlformats.org/officeDocument/2006/relationships/image" Target="../media/image18.png"/><Relationship Id="rId5" Type="http://schemas.openxmlformats.org/officeDocument/2006/relationships/tags" Target="../tags/tag172.xml"/><Relationship Id="rId10" Type="http://schemas.openxmlformats.org/officeDocument/2006/relationships/image" Target="../media/image24.jpeg"/><Relationship Id="rId4" Type="http://schemas.openxmlformats.org/officeDocument/2006/relationships/tags" Target="../tags/tag171.xml"/><Relationship Id="rId9"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8.xml"/><Relationship Id="rId5" Type="http://schemas.openxmlformats.org/officeDocument/2006/relationships/image" Target="../media/image27.pn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3" Type="http://schemas.openxmlformats.org/officeDocument/2006/relationships/tags" Target="../tags/tag175.xml"/><Relationship Id="rId21" Type="http://schemas.openxmlformats.org/officeDocument/2006/relationships/slideLayout" Target="../slideLayouts/slideLayout28.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image" Target="../media/image18.png"/><Relationship Id="rId10" Type="http://schemas.openxmlformats.org/officeDocument/2006/relationships/tags" Target="../tags/tag182.xml"/><Relationship Id="rId19" Type="http://schemas.openxmlformats.org/officeDocument/2006/relationships/tags" Target="../tags/tag191.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openxmlformats.org/officeDocument/2006/relationships/tags" Target="../tags/tag200.xml"/><Relationship Id="rId13" Type="http://schemas.openxmlformats.org/officeDocument/2006/relationships/tags" Target="../tags/tag205.xml"/><Relationship Id="rId18" Type="http://schemas.openxmlformats.org/officeDocument/2006/relationships/tags" Target="../tags/tag210.xml"/><Relationship Id="rId3" Type="http://schemas.openxmlformats.org/officeDocument/2006/relationships/tags" Target="../tags/tag195.xml"/><Relationship Id="rId21" Type="http://schemas.openxmlformats.org/officeDocument/2006/relationships/slideLayout" Target="../slideLayouts/slideLayout28.xml"/><Relationship Id="rId7" Type="http://schemas.openxmlformats.org/officeDocument/2006/relationships/tags" Target="../tags/tag199.xml"/><Relationship Id="rId12" Type="http://schemas.openxmlformats.org/officeDocument/2006/relationships/tags" Target="../tags/tag204.xml"/><Relationship Id="rId17" Type="http://schemas.openxmlformats.org/officeDocument/2006/relationships/tags" Target="../tags/tag209.xml"/><Relationship Id="rId2" Type="http://schemas.openxmlformats.org/officeDocument/2006/relationships/tags" Target="../tags/tag194.xml"/><Relationship Id="rId16" Type="http://schemas.openxmlformats.org/officeDocument/2006/relationships/tags" Target="../tags/tag208.xml"/><Relationship Id="rId20" Type="http://schemas.openxmlformats.org/officeDocument/2006/relationships/tags" Target="../tags/tag212.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tags" Target="../tags/tag203.xml"/><Relationship Id="rId5" Type="http://schemas.openxmlformats.org/officeDocument/2006/relationships/tags" Target="../tags/tag197.xml"/><Relationship Id="rId15" Type="http://schemas.openxmlformats.org/officeDocument/2006/relationships/tags" Target="../tags/tag207.xml"/><Relationship Id="rId23" Type="http://schemas.openxmlformats.org/officeDocument/2006/relationships/image" Target="../media/image28.png"/><Relationship Id="rId10" Type="http://schemas.openxmlformats.org/officeDocument/2006/relationships/tags" Target="../tags/tag202.xml"/><Relationship Id="rId19" Type="http://schemas.openxmlformats.org/officeDocument/2006/relationships/tags" Target="../tags/tag211.xml"/><Relationship Id="rId4" Type="http://schemas.openxmlformats.org/officeDocument/2006/relationships/tags" Target="../tags/tag196.xml"/><Relationship Id="rId9" Type="http://schemas.openxmlformats.org/officeDocument/2006/relationships/tags" Target="../tags/tag201.xml"/><Relationship Id="rId14" Type="http://schemas.openxmlformats.org/officeDocument/2006/relationships/tags" Target="../tags/tag206.xml"/><Relationship Id="rId22"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openxmlformats.org/officeDocument/2006/relationships/tags" Target="../tags/tag230.xml"/><Relationship Id="rId26" Type="http://schemas.openxmlformats.org/officeDocument/2006/relationships/image" Target="../media/image28.png"/><Relationship Id="rId3" Type="http://schemas.openxmlformats.org/officeDocument/2006/relationships/tags" Target="../tags/tag215.xml"/><Relationship Id="rId21" Type="http://schemas.openxmlformats.org/officeDocument/2006/relationships/tags" Target="../tags/tag233.xml"/><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image" Target="../media/image5.png"/><Relationship Id="rId2" Type="http://schemas.openxmlformats.org/officeDocument/2006/relationships/tags" Target="../tags/tag214.xml"/><Relationship Id="rId16" Type="http://schemas.openxmlformats.org/officeDocument/2006/relationships/tags" Target="../tags/tag228.xml"/><Relationship Id="rId20" Type="http://schemas.openxmlformats.org/officeDocument/2006/relationships/tags" Target="../tags/tag232.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slideLayout" Target="../slideLayouts/slideLayout28.xml"/><Relationship Id="rId5" Type="http://schemas.openxmlformats.org/officeDocument/2006/relationships/tags" Target="../tags/tag217.xml"/><Relationship Id="rId15" Type="http://schemas.openxmlformats.org/officeDocument/2006/relationships/tags" Target="../tags/tag227.xml"/><Relationship Id="rId23" Type="http://schemas.openxmlformats.org/officeDocument/2006/relationships/tags" Target="../tags/tag235.xml"/><Relationship Id="rId10" Type="http://schemas.openxmlformats.org/officeDocument/2006/relationships/tags" Target="../tags/tag222.xml"/><Relationship Id="rId19" Type="http://schemas.openxmlformats.org/officeDocument/2006/relationships/tags" Target="../tags/tag231.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tags" Target="../tags/tag234.xml"/></Relationships>
</file>

<file path=ppt/slides/_rels/slide31.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tags" Target="../tags/tag248.xml"/><Relationship Id="rId18" Type="http://schemas.openxmlformats.org/officeDocument/2006/relationships/tags" Target="../tags/tag253.xml"/><Relationship Id="rId3" Type="http://schemas.openxmlformats.org/officeDocument/2006/relationships/tags" Target="../tags/tag238.xml"/><Relationship Id="rId21" Type="http://schemas.openxmlformats.org/officeDocument/2006/relationships/image" Target="../media/image10.png"/><Relationship Id="rId7" Type="http://schemas.openxmlformats.org/officeDocument/2006/relationships/tags" Target="../tags/tag242.xml"/><Relationship Id="rId12" Type="http://schemas.openxmlformats.org/officeDocument/2006/relationships/tags" Target="../tags/tag247.xml"/><Relationship Id="rId17" Type="http://schemas.openxmlformats.org/officeDocument/2006/relationships/tags" Target="../tags/tag252.xml"/><Relationship Id="rId2" Type="http://schemas.openxmlformats.org/officeDocument/2006/relationships/tags" Target="../tags/tag237.xml"/><Relationship Id="rId16" Type="http://schemas.openxmlformats.org/officeDocument/2006/relationships/tags" Target="../tags/tag251.xml"/><Relationship Id="rId20" Type="http://schemas.openxmlformats.org/officeDocument/2006/relationships/image" Target="../media/image5.png"/><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tags" Target="../tags/tag246.xml"/><Relationship Id="rId5" Type="http://schemas.openxmlformats.org/officeDocument/2006/relationships/tags" Target="../tags/tag240.xml"/><Relationship Id="rId15" Type="http://schemas.openxmlformats.org/officeDocument/2006/relationships/tags" Target="../tags/tag250.xml"/><Relationship Id="rId10" Type="http://schemas.openxmlformats.org/officeDocument/2006/relationships/tags" Target="../tags/tag245.xml"/><Relationship Id="rId19" Type="http://schemas.openxmlformats.org/officeDocument/2006/relationships/slideLayout" Target="../slideLayouts/slideLayout28.xml"/><Relationship Id="rId4" Type="http://schemas.openxmlformats.org/officeDocument/2006/relationships/tags" Target="../tags/tag239.xml"/><Relationship Id="rId9" Type="http://schemas.openxmlformats.org/officeDocument/2006/relationships/tags" Target="../tags/tag244.xml"/><Relationship Id="rId14" Type="http://schemas.openxmlformats.org/officeDocument/2006/relationships/tags" Target="../tags/tag249.xml"/></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56.xml"/><Relationship Id="rId7" Type="http://schemas.openxmlformats.org/officeDocument/2006/relationships/slideLayout" Target="../slideLayouts/slideLayout28.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9" Type="http://schemas.openxmlformats.org/officeDocument/2006/relationships/image" Target="../media/image18.png"/></Relationships>
</file>

<file path=ppt/slides/_rels/slide33.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tags" Target="../tags/tag272.xml"/><Relationship Id="rId18" Type="http://schemas.openxmlformats.org/officeDocument/2006/relationships/tags" Target="../tags/tag277.xml"/><Relationship Id="rId3" Type="http://schemas.openxmlformats.org/officeDocument/2006/relationships/tags" Target="../tags/tag262.xml"/><Relationship Id="rId21" Type="http://schemas.openxmlformats.org/officeDocument/2006/relationships/slideLayout" Target="../slideLayouts/slideLayout28.xml"/><Relationship Id="rId7" Type="http://schemas.openxmlformats.org/officeDocument/2006/relationships/tags" Target="../tags/tag266.xml"/><Relationship Id="rId12" Type="http://schemas.openxmlformats.org/officeDocument/2006/relationships/tags" Target="../tags/tag271.xml"/><Relationship Id="rId17" Type="http://schemas.openxmlformats.org/officeDocument/2006/relationships/tags" Target="../tags/tag276.xml"/><Relationship Id="rId2" Type="http://schemas.openxmlformats.org/officeDocument/2006/relationships/tags" Target="../tags/tag261.xml"/><Relationship Id="rId16" Type="http://schemas.openxmlformats.org/officeDocument/2006/relationships/tags" Target="../tags/tag275.xml"/><Relationship Id="rId20" Type="http://schemas.openxmlformats.org/officeDocument/2006/relationships/tags" Target="../tags/tag279.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tags" Target="../tags/tag270.xml"/><Relationship Id="rId5" Type="http://schemas.openxmlformats.org/officeDocument/2006/relationships/tags" Target="../tags/tag264.xml"/><Relationship Id="rId15" Type="http://schemas.openxmlformats.org/officeDocument/2006/relationships/tags" Target="../tags/tag274.xml"/><Relationship Id="rId23" Type="http://schemas.openxmlformats.org/officeDocument/2006/relationships/image" Target="../media/image18.png"/><Relationship Id="rId10" Type="http://schemas.openxmlformats.org/officeDocument/2006/relationships/tags" Target="../tags/tag269.xml"/><Relationship Id="rId19" Type="http://schemas.openxmlformats.org/officeDocument/2006/relationships/tags" Target="../tags/tag278.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tags" Target="../tags/tag273.xml"/><Relationship Id="rId22"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8.xml"/><Relationship Id="rId1" Type="http://schemas.openxmlformats.org/officeDocument/2006/relationships/tags" Target="../tags/tag280.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8.xml"/><Relationship Id="rId1" Type="http://schemas.openxmlformats.org/officeDocument/2006/relationships/tags" Target="../tags/tag28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image" Target="../media/image3.png"/><Relationship Id="rId4" Type="http://schemas.openxmlformats.org/officeDocument/2006/relationships/tags" Target="../tags/tag8.xml"/><Relationship Id="rId9"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image" Target="../media/image3.png"/><Relationship Id="rId4" Type="http://schemas.openxmlformats.org/officeDocument/2006/relationships/tags" Target="../tags/tag16.xml"/><Relationship Id="rId9"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image" Target="../media/image6.jpe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image" Target="../media/image5.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28.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image" Target="../media/image8.jpeg"/><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slideLayout" Target="../slideLayouts/slideLayout28.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3117215" y="2338705"/>
            <a:ext cx="7044055" cy="2799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b="1" dirty="0">
                <a:ln w="22225">
                  <a:solidFill>
                    <a:schemeClr val="accent2"/>
                  </a:solidFill>
                  <a:prstDash val="solid"/>
                </a:ln>
                <a:solidFill>
                  <a:schemeClr val="accent2">
                    <a:lumMod val="40000"/>
                    <a:lumOff val="60000"/>
                  </a:schemeClr>
                </a:solidFill>
                <a:effectLst/>
                <a:latin typeface="+mn-ea"/>
              </a:rPr>
              <a:t>International Classification of Diseases, Injuries, </a:t>
            </a:r>
            <a:endParaRPr lang="sr-Latn-RS" altLang="zh-CN" sz="4400" b="1" dirty="0">
              <a:ln w="22225">
                <a:solidFill>
                  <a:schemeClr val="accent2"/>
                </a:solidFill>
                <a:prstDash val="solid"/>
              </a:ln>
              <a:solidFill>
                <a:schemeClr val="accent2">
                  <a:lumMod val="40000"/>
                  <a:lumOff val="60000"/>
                </a:schemeClr>
              </a:solidFill>
              <a:effectLst/>
              <a:latin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b="1" dirty="0">
                <a:ln w="22225">
                  <a:solidFill>
                    <a:schemeClr val="accent2"/>
                  </a:solidFill>
                  <a:prstDash val="solid"/>
                </a:ln>
                <a:solidFill>
                  <a:schemeClr val="accent2">
                    <a:lumMod val="40000"/>
                    <a:lumOff val="60000"/>
                  </a:schemeClr>
                </a:solidFill>
                <a:effectLst/>
                <a:latin typeface="+mn-ea"/>
              </a:rPr>
              <a:t>and Causes of Death</a:t>
            </a:r>
          </a:p>
        </p:txBody>
      </p:sp>
      <p:pic>
        <p:nvPicPr>
          <p:cNvPr id="9" name="Content Placeholder 8" descr="Picture1-removebg-preview (1)"/>
          <p:cNvPicPr>
            <a:picLocks noGrp="1" noChangeAspect="1"/>
          </p:cNvPicPr>
          <p:nvPr>
            <p:ph idx="1"/>
          </p:nvPr>
        </p:nvPicPr>
        <p:blipFill>
          <a:blip r:embed="rId3" cstate="print"/>
          <a:stretch>
            <a:fillRect/>
          </a:stretch>
        </p:blipFill>
        <p:spPr>
          <a:xfrm>
            <a:off x="5415280" y="74743"/>
            <a:ext cx="1991995" cy="239858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0"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414130" y="244979"/>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1221106" y="445480"/>
            <a:ext cx="9725660" cy="1396627"/>
            <a:chOff x="2429794" y="1245713"/>
            <a:chExt cx="9725660" cy="1396627"/>
          </a:xfrm>
        </p:grpSpPr>
        <p:sp>
          <p:nvSpPr>
            <p:cNvPr id="54" name="PA-文本框 53"/>
            <p:cNvSpPr txBox="1"/>
            <p:nvPr>
              <p:custDataLst>
                <p:tags r:id="rId27"/>
              </p:custDataLst>
            </p:nvPr>
          </p:nvSpPr>
          <p:spPr>
            <a:xfrm>
              <a:off x="5373378" y="1245713"/>
              <a:ext cx="3862620" cy="46037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HISTORY</a:t>
              </a:r>
            </a:p>
          </p:txBody>
        </p:sp>
        <p:sp>
          <p:nvSpPr>
            <p:cNvPr id="55" name="PA-文本框 54"/>
            <p:cNvSpPr txBox="1"/>
            <p:nvPr>
              <p:custDataLst>
                <p:tags r:id="rId28"/>
              </p:custDataLst>
            </p:nvPr>
          </p:nvSpPr>
          <p:spPr>
            <a:xfrm>
              <a:off x="2429794" y="1586153"/>
              <a:ext cx="9725660" cy="105618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b="1" i="1" dirty="0">
                  <a:solidFill>
                    <a:schemeClr val="bg1">
                      <a:lumMod val="50000"/>
                    </a:schemeClr>
                  </a:solidFill>
                  <a:latin typeface="Century Gothic" panose="020B0502020202020204" pitchFamily="34" charset="0"/>
                  <a:ea typeface="+mj-ea"/>
                </a:rPr>
                <a:t>The history of the International Classification of Diseases (ICD) spans several decades of development and evolution. Here's a brief overview of the history of the creation of ICD</a:t>
              </a:r>
            </a:p>
          </p:txBody>
        </p:sp>
      </p:grpSp>
      <p:grpSp>
        <p:nvGrpSpPr>
          <p:cNvPr id="6" name="PA-组合 5"/>
          <p:cNvGrpSpPr/>
          <p:nvPr>
            <p:custDataLst>
              <p:tags r:id="rId3"/>
            </p:custDataLst>
          </p:nvPr>
        </p:nvGrpSpPr>
        <p:grpSpPr>
          <a:xfrm>
            <a:off x="916844" y="1735496"/>
            <a:ext cx="2055426" cy="1624042"/>
            <a:chOff x="906684" y="2049821"/>
            <a:chExt cx="2055426" cy="1624042"/>
          </a:xfrm>
        </p:grpSpPr>
        <p:sp>
          <p:nvSpPr>
            <p:cNvPr id="7" name="PA-矩形 1"/>
            <p:cNvSpPr/>
            <p:nvPr>
              <p:custDataLst>
                <p:tags r:id="rId25"/>
              </p:custDataLst>
            </p:nvPr>
          </p:nvSpPr>
          <p:spPr>
            <a:xfrm>
              <a:off x="906684" y="2049821"/>
              <a:ext cx="2055426" cy="1624042"/>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0" name="PA-任意多边形 115"/>
            <p:cNvSpPr/>
            <p:nvPr>
              <p:custDataLst>
                <p:tags r:id="rId26"/>
              </p:custDataLst>
            </p:nvPr>
          </p:nvSpPr>
          <p:spPr bwMode="auto">
            <a:xfrm>
              <a:off x="1800856" y="2382398"/>
              <a:ext cx="102931" cy="102931"/>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grpSp>
        <p:nvGrpSpPr>
          <p:cNvPr id="51" name="PA-组合 50"/>
          <p:cNvGrpSpPr/>
          <p:nvPr>
            <p:custDataLst>
              <p:tags r:id="rId4"/>
            </p:custDataLst>
          </p:nvPr>
        </p:nvGrpSpPr>
        <p:grpSpPr>
          <a:xfrm>
            <a:off x="3613141" y="1735496"/>
            <a:ext cx="2055426" cy="1624042"/>
            <a:chOff x="3681086" y="2049821"/>
            <a:chExt cx="2055426" cy="1624042"/>
          </a:xfrm>
        </p:grpSpPr>
        <p:sp>
          <p:nvSpPr>
            <p:cNvPr id="11" name="PA-矩形 33"/>
            <p:cNvSpPr/>
            <p:nvPr>
              <p:custDataLst>
                <p:tags r:id="rId23"/>
              </p:custDataLst>
            </p:nvPr>
          </p:nvSpPr>
          <p:spPr>
            <a:xfrm>
              <a:off x="3681086" y="2049821"/>
              <a:ext cx="2055426" cy="16240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6" name="PA-任意多边形 42"/>
            <p:cNvSpPr/>
            <p:nvPr>
              <p:custDataLst>
                <p:tags r:id="rId24"/>
              </p:custDataLst>
            </p:nvPr>
          </p:nvSpPr>
          <p:spPr bwMode="auto">
            <a:xfrm>
              <a:off x="4578580" y="2649319"/>
              <a:ext cx="31402" cy="31402"/>
            </a:xfrm>
            <a:custGeom>
              <a:avLst/>
              <a:gdLst>
                <a:gd name="T0" fmla="*/ 36 w 72"/>
                <a:gd name="T1" fmla="*/ 72 h 72"/>
                <a:gd name="T2" fmla="*/ 43 w 72"/>
                <a:gd name="T3" fmla="*/ 71 h 72"/>
                <a:gd name="T4" fmla="*/ 50 w 72"/>
                <a:gd name="T5" fmla="*/ 69 h 72"/>
                <a:gd name="T6" fmla="*/ 56 w 72"/>
                <a:gd name="T7" fmla="*/ 66 h 72"/>
                <a:gd name="T8" fmla="*/ 61 w 72"/>
                <a:gd name="T9" fmla="*/ 61 h 72"/>
                <a:gd name="T10" fmla="*/ 66 w 72"/>
                <a:gd name="T11" fmla="*/ 56 h 72"/>
                <a:gd name="T12" fmla="*/ 69 w 72"/>
                <a:gd name="T13" fmla="*/ 49 h 72"/>
                <a:gd name="T14" fmla="*/ 71 w 72"/>
                <a:gd name="T15" fmla="*/ 43 h 72"/>
                <a:gd name="T16" fmla="*/ 72 w 72"/>
                <a:gd name="T17" fmla="*/ 35 h 72"/>
                <a:gd name="T18" fmla="*/ 71 w 72"/>
                <a:gd name="T19" fmla="*/ 29 h 72"/>
                <a:gd name="T20" fmla="*/ 69 w 72"/>
                <a:gd name="T21" fmla="*/ 21 h 72"/>
                <a:gd name="T22" fmla="*/ 66 w 72"/>
                <a:gd name="T23" fmla="*/ 16 h 72"/>
                <a:gd name="T24" fmla="*/ 61 w 72"/>
                <a:gd name="T25" fmla="*/ 10 h 72"/>
                <a:gd name="T26" fmla="*/ 56 w 72"/>
                <a:gd name="T27" fmla="*/ 6 h 72"/>
                <a:gd name="T28" fmla="*/ 50 w 72"/>
                <a:gd name="T29" fmla="*/ 3 h 72"/>
                <a:gd name="T30" fmla="*/ 43 w 72"/>
                <a:gd name="T31" fmla="*/ 1 h 72"/>
                <a:gd name="T32" fmla="*/ 36 w 72"/>
                <a:gd name="T33" fmla="*/ 0 h 72"/>
                <a:gd name="T34" fmla="*/ 29 w 72"/>
                <a:gd name="T35" fmla="*/ 1 h 72"/>
                <a:gd name="T36" fmla="*/ 22 w 72"/>
                <a:gd name="T37" fmla="*/ 3 h 72"/>
                <a:gd name="T38" fmla="*/ 16 w 72"/>
                <a:gd name="T39" fmla="*/ 6 h 72"/>
                <a:gd name="T40" fmla="*/ 11 w 72"/>
                <a:gd name="T41" fmla="*/ 10 h 72"/>
                <a:gd name="T42" fmla="*/ 6 w 72"/>
                <a:gd name="T43" fmla="*/ 16 h 72"/>
                <a:gd name="T44" fmla="*/ 3 w 72"/>
                <a:gd name="T45" fmla="*/ 21 h 72"/>
                <a:gd name="T46" fmla="*/ 1 w 72"/>
                <a:gd name="T47" fmla="*/ 29 h 72"/>
                <a:gd name="T48" fmla="*/ 0 w 72"/>
                <a:gd name="T49" fmla="*/ 35 h 72"/>
                <a:gd name="T50" fmla="*/ 1 w 72"/>
                <a:gd name="T51" fmla="*/ 43 h 72"/>
                <a:gd name="T52" fmla="*/ 3 w 72"/>
                <a:gd name="T53" fmla="*/ 49 h 72"/>
                <a:gd name="T54" fmla="*/ 6 w 72"/>
                <a:gd name="T55" fmla="*/ 56 h 72"/>
                <a:gd name="T56" fmla="*/ 11 w 72"/>
                <a:gd name="T57" fmla="*/ 61 h 72"/>
                <a:gd name="T58" fmla="*/ 16 w 72"/>
                <a:gd name="T59" fmla="*/ 66 h 72"/>
                <a:gd name="T60" fmla="*/ 22 w 72"/>
                <a:gd name="T61" fmla="*/ 69 h 72"/>
                <a:gd name="T62" fmla="*/ 29 w 72"/>
                <a:gd name="T63" fmla="*/ 71 h 72"/>
                <a:gd name="T64" fmla="*/ 36 w 72"/>
                <a:gd name="T6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72">
                  <a:moveTo>
                    <a:pt x="36" y="72"/>
                  </a:moveTo>
                  <a:lnTo>
                    <a:pt x="43" y="71"/>
                  </a:lnTo>
                  <a:lnTo>
                    <a:pt x="50" y="69"/>
                  </a:lnTo>
                  <a:lnTo>
                    <a:pt x="56" y="66"/>
                  </a:lnTo>
                  <a:lnTo>
                    <a:pt x="61" y="61"/>
                  </a:lnTo>
                  <a:lnTo>
                    <a:pt x="66" y="56"/>
                  </a:lnTo>
                  <a:lnTo>
                    <a:pt x="69" y="49"/>
                  </a:lnTo>
                  <a:lnTo>
                    <a:pt x="71" y="43"/>
                  </a:lnTo>
                  <a:lnTo>
                    <a:pt x="72" y="35"/>
                  </a:lnTo>
                  <a:lnTo>
                    <a:pt x="71" y="29"/>
                  </a:lnTo>
                  <a:lnTo>
                    <a:pt x="69" y="21"/>
                  </a:lnTo>
                  <a:lnTo>
                    <a:pt x="66" y="16"/>
                  </a:lnTo>
                  <a:lnTo>
                    <a:pt x="61" y="10"/>
                  </a:lnTo>
                  <a:lnTo>
                    <a:pt x="56" y="6"/>
                  </a:lnTo>
                  <a:lnTo>
                    <a:pt x="50" y="3"/>
                  </a:lnTo>
                  <a:lnTo>
                    <a:pt x="43" y="1"/>
                  </a:lnTo>
                  <a:lnTo>
                    <a:pt x="36" y="0"/>
                  </a:lnTo>
                  <a:lnTo>
                    <a:pt x="29" y="1"/>
                  </a:lnTo>
                  <a:lnTo>
                    <a:pt x="22" y="3"/>
                  </a:lnTo>
                  <a:lnTo>
                    <a:pt x="16" y="6"/>
                  </a:lnTo>
                  <a:lnTo>
                    <a:pt x="11" y="10"/>
                  </a:lnTo>
                  <a:lnTo>
                    <a:pt x="6" y="16"/>
                  </a:lnTo>
                  <a:lnTo>
                    <a:pt x="3" y="21"/>
                  </a:lnTo>
                  <a:lnTo>
                    <a:pt x="1" y="29"/>
                  </a:lnTo>
                  <a:lnTo>
                    <a:pt x="0" y="35"/>
                  </a:lnTo>
                  <a:lnTo>
                    <a:pt x="1" y="43"/>
                  </a:lnTo>
                  <a:lnTo>
                    <a:pt x="3" y="49"/>
                  </a:lnTo>
                  <a:lnTo>
                    <a:pt x="6" y="56"/>
                  </a:lnTo>
                  <a:lnTo>
                    <a:pt x="11" y="61"/>
                  </a:lnTo>
                  <a:lnTo>
                    <a:pt x="16" y="66"/>
                  </a:lnTo>
                  <a:lnTo>
                    <a:pt x="22" y="69"/>
                  </a:lnTo>
                  <a:lnTo>
                    <a:pt x="29" y="71"/>
                  </a:lnTo>
                  <a:lnTo>
                    <a:pt x="36" y="72"/>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sp>
        <p:nvSpPr>
          <p:cNvPr id="12" name="PA-矩形 34"/>
          <p:cNvSpPr/>
          <p:nvPr>
            <p:custDataLst>
              <p:tags r:id="rId5"/>
            </p:custDataLst>
          </p:nvPr>
        </p:nvSpPr>
        <p:spPr>
          <a:xfrm>
            <a:off x="6415405" y="1735455"/>
            <a:ext cx="2055495"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3" name="PA-矩形 35"/>
          <p:cNvSpPr/>
          <p:nvPr>
            <p:custDataLst>
              <p:tags r:id="rId6"/>
            </p:custDataLst>
          </p:nvPr>
        </p:nvSpPr>
        <p:spPr>
          <a:xfrm>
            <a:off x="9183370" y="1735455"/>
            <a:ext cx="2170430"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4" name="PA-文本框 42"/>
          <p:cNvSpPr txBox="1"/>
          <p:nvPr>
            <p:custDataLst>
              <p:tags r:id="rId7"/>
            </p:custDataLst>
          </p:nvPr>
        </p:nvSpPr>
        <p:spPr>
          <a:xfrm>
            <a:off x="1271905" y="2708275"/>
            <a:ext cx="1245870" cy="521970"/>
          </a:xfrm>
          <a:prstGeom prst="rect">
            <a:avLst/>
          </a:prstGeom>
          <a:noFill/>
        </p:spPr>
        <p:txBody>
          <a:bodyPr wrap="square" rtlCol="0">
            <a:spAutoFit/>
          </a:bodyPr>
          <a:lstStyle/>
          <a:p>
            <a:pPr algn="ct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1893</a:t>
            </a:r>
          </a:p>
        </p:txBody>
      </p:sp>
      <p:sp>
        <p:nvSpPr>
          <p:cNvPr id="15" name="PA-文本框 46"/>
          <p:cNvSpPr txBox="1"/>
          <p:nvPr>
            <p:custDataLst>
              <p:tags r:id="rId8"/>
            </p:custDataLst>
          </p:nvPr>
        </p:nvSpPr>
        <p:spPr>
          <a:xfrm>
            <a:off x="3654088" y="2737037"/>
            <a:ext cx="2002790" cy="521970"/>
          </a:xfrm>
          <a:prstGeom prst="rect">
            <a:avLst/>
          </a:prstGeom>
          <a:noFill/>
        </p:spPr>
        <p:txBody>
          <a:bodyPr wrap="none" rtlCol="0">
            <a:spAutoFit/>
          </a:bodyPr>
          <a:lstStyle/>
          <a:p>
            <a:pP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1893-1992</a:t>
            </a:r>
          </a:p>
        </p:txBody>
      </p:sp>
      <p:sp>
        <p:nvSpPr>
          <p:cNvPr id="16" name="PA-文本框 50"/>
          <p:cNvSpPr txBox="1"/>
          <p:nvPr>
            <p:custDataLst>
              <p:tags r:id="rId9"/>
            </p:custDataLst>
          </p:nvPr>
        </p:nvSpPr>
        <p:spPr>
          <a:xfrm>
            <a:off x="6938189" y="2745927"/>
            <a:ext cx="1016000" cy="521970"/>
          </a:xfrm>
          <a:prstGeom prst="rect">
            <a:avLst/>
          </a:prstGeom>
          <a:noFill/>
        </p:spPr>
        <p:txBody>
          <a:bodyPr wrap="none" rtlCol="0">
            <a:spAutoFit/>
          </a:bodyPr>
          <a:lstStyle/>
          <a:p>
            <a:pP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1992</a:t>
            </a:r>
          </a:p>
        </p:txBody>
      </p:sp>
      <p:sp>
        <p:nvSpPr>
          <p:cNvPr id="17" name="PA-文本框 54"/>
          <p:cNvSpPr txBox="1"/>
          <p:nvPr>
            <p:custDataLst>
              <p:tags r:id="rId10"/>
            </p:custDataLst>
          </p:nvPr>
        </p:nvSpPr>
        <p:spPr>
          <a:xfrm>
            <a:off x="9760636" y="2776407"/>
            <a:ext cx="1016000" cy="521970"/>
          </a:xfrm>
          <a:prstGeom prst="rect">
            <a:avLst/>
          </a:prstGeom>
          <a:noFill/>
        </p:spPr>
        <p:txBody>
          <a:bodyPr wrap="none" rtlCol="0">
            <a:spAutoFit/>
          </a:bodyPr>
          <a:lstStyle/>
          <a:p>
            <a:pP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2018</a:t>
            </a:r>
          </a:p>
        </p:txBody>
      </p:sp>
      <p:grpSp>
        <p:nvGrpSpPr>
          <p:cNvPr id="35" name="PA-组合 34"/>
          <p:cNvGrpSpPr/>
          <p:nvPr>
            <p:custDataLst>
              <p:tags r:id="rId11"/>
            </p:custDataLst>
          </p:nvPr>
        </p:nvGrpSpPr>
        <p:grpSpPr>
          <a:xfrm>
            <a:off x="708025" y="3446780"/>
            <a:ext cx="2715895" cy="2945040"/>
            <a:chOff x="8036364" y="3113252"/>
            <a:chExt cx="1396235" cy="2944957"/>
          </a:xfrm>
        </p:grpSpPr>
        <p:sp>
          <p:nvSpPr>
            <p:cNvPr id="36" name="PA-矩形 35"/>
            <p:cNvSpPr/>
            <p:nvPr>
              <p:custDataLst>
                <p:tags r:id="rId21"/>
              </p:custDataLst>
            </p:nvPr>
          </p:nvSpPr>
          <p:spPr>
            <a:xfrm>
              <a:off x="8212417" y="3113252"/>
              <a:ext cx="1044127" cy="53402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First Version  </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37" name="PA-文本框 36"/>
            <p:cNvSpPr txBox="1"/>
            <p:nvPr>
              <p:custDataLst>
                <p:tags r:id="rId22"/>
              </p:custDataLst>
            </p:nvPr>
          </p:nvSpPr>
          <p:spPr>
            <a:xfrm>
              <a:off x="8036364" y="3641467"/>
              <a:ext cx="1396235" cy="241674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ICD was initiated in 1893 when Swedish statistician Jacques Bertillon introduced the first version of a system for classifying causes of death. This system was limited to causes of death and did not include disease diagnoses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38" name="PA-组合 37"/>
          <p:cNvGrpSpPr/>
          <p:nvPr>
            <p:custDataLst>
              <p:tags r:id="rId12"/>
            </p:custDataLst>
          </p:nvPr>
        </p:nvGrpSpPr>
        <p:grpSpPr>
          <a:xfrm>
            <a:off x="3500636" y="3503913"/>
            <a:ext cx="2574289" cy="2893695"/>
            <a:chOff x="8055062" y="3151351"/>
            <a:chExt cx="1612773" cy="2893695"/>
          </a:xfrm>
        </p:grpSpPr>
        <p:sp>
          <p:nvSpPr>
            <p:cNvPr id="39" name="PA-矩形 38"/>
            <p:cNvSpPr/>
            <p:nvPr>
              <p:custDataLst>
                <p:tags r:id="rId19"/>
              </p:custDataLst>
            </p:nvPr>
          </p:nvSpPr>
          <p:spPr>
            <a:xfrm>
              <a:off x="8078931" y="3151351"/>
              <a:ext cx="1565432"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Development </a:t>
              </a:r>
            </a:p>
          </p:txBody>
        </p:sp>
        <p:sp>
          <p:nvSpPr>
            <p:cNvPr id="40" name="PA-文本框 39"/>
            <p:cNvSpPr txBox="1"/>
            <p:nvPr>
              <p:custDataLst>
                <p:tags r:id="rId20"/>
              </p:custDataLst>
            </p:nvPr>
          </p:nvSpPr>
          <p:spPr>
            <a:xfrm>
              <a:off x="8055062" y="3628236"/>
              <a:ext cx="1612773" cy="241681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Over the years, the ICD was expanded and developed to include disease diagnoses, injuries, and other health issues. Various versions of the ICD emerged to adapt to medical advancements and changes in practice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1" name="PA-组合 40"/>
          <p:cNvGrpSpPr/>
          <p:nvPr>
            <p:custDataLst>
              <p:tags r:id="rId13"/>
            </p:custDataLst>
          </p:nvPr>
        </p:nvGrpSpPr>
        <p:grpSpPr>
          <a:xfrm>
            <a:off x="6115795" y="3511533"/>
            <a:ext cx="2660649" cy="2886075"/>
            <a:chOff x="7834537" y="3151351"/>
            <a:chExt cx="1667959" cy="2886075"/>
          </a:xfrm>
        </p:grpSpPr>
        <p:sp>
          <p:nvSpPr>
            <p:cNvPr id="42" name="PA-矩形 41"/>
            <p:cNvSpPr/>
            <p:nvPr>
              <p:custDataLst>
                <p:tags r:id="rId17"/>
              </p:custDataLst>
            </p:nvPr>
          </p:nvSpPr>
          <p:spPr>
            <a:xfrm>
              <a:off x="8212417" y="3151351"/>
              <a:ext cx="1044127"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ICD-10</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43" name="PA-文本框 42"/>
            <p:cNvSpPr txBox="1"/>
            <p:nvPr>
              <p:custDataLst>
                <p:tags r:id="rId18"/>
              </p:custDataLst>
            </p:nvPr>
          </p:nvSpPr>
          <p:spPr>
            <a:xfrm>
              <a:off x="7834537" y="3620616"/>
              <a:ext cx="1667959" cy="241681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One of the most significant milestones in the history of ICD was the introduction of the tenth version, ICD-10, which was published in 1992. ICD-10 significantly expanded the scope of diseases and improved the coding system</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4" name="PA-组合 43"/>
          <p:cNvGrpSpPr/>
          <p:nvPr>
            <p:custDataLst>
              <p:tags r:id="rId14"/>
            </p:custDataLst>
          </p:nvPr>
        </p:nvGrpSpPr>
        <p:grpSpPr>
          <a:xfrm>
            <a:off x="9027324" y="3515255"/>
            <a:ext cx="2551430" cy="2876550"/>
            <a:chOff x="7930251" y="3151351"/>
            <a:chExt cx="1733167" cy="2876550"/>
          </a:xfrm>
        </p:grpSpPr>
        <p:sp>
          <p:nvSpPr>
            <p:cNvPr id="45" name="PA-矩形 44"/>
            <p:cNvSpPr/>
            <p:nvPr>
              <p:custDataLst>
                <p:tags r:id="rId15"/>
              </p:custDataLst>
            </p:nvPr>
          </p:nvSpPr>
          <p:spPr>
            <a:xfrm>
              <a:off x="8212417" y="3151351"/>
              <a:ext cx="1044127"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ICD-11</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46" name="PA-文本框 45"/>
            <p:cNvSpPr txBox="1"/>
            <p:nvPr>
              <p:custDataLst>
                <p:tags r:id="rId16"/>
              </p:custDataLst>
            </p:nvPr>
          </p:nvSpPr>
          <p:spPr>
            <a:xfrm>
              <a:off x="7930251" y="3611091"/>
              <a:ext cx="1733167" cy="241681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After a lengthy development and consultation process, </a:t>
              </a:r>
              <a:endPar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ICD-11 was introduced in 2018. This version brings numerous updates and enhancements, including better definitions and more precise classifications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pic>
        <p:nvPicPr>
          <p:cNvPr id="4" name="Content Placeholder 3" descr="HC-Medical-Records-Digital-removebg-preview"/>
          <p:cNvPicPr>
            <a:picLocks noGrp="1" noChangeAspect="1"/>
          </p:cNvPicPr>
          <p:nvPr>
            <p:ph idx="1"/>
          </p:nvPr>
        </p:nvPicPr>
        <p:blipFill>
          <a:blip r:embed="rId31" cstate="print"/>
          <a:srcRect l="3159" t="51577" r="74408"/>
          <a:stretch>
            <a:fillRect/>
          </a:stretch>
        </p:blipFill>
        <p:spPr>
          <a:xfrm>
            <a:off x="1440180" y="1905635"/>
            <a:ext cx="1014730" cy="831215"/>
          </a:xfrm>
          <a:prstGeom prst="rect">
            <a:avLst/>
          </a:prstGeom>
        </p:spPr>
      </p:pic>
      <p:pic>
        <p:nvPicPr>
          <p:cNvPr id="8" name="Picture 7" descr="HC-Medical-Records-Digital-removebg-preview"/>
          <p:cNvPicPr>
            <a:picLocks noChangeAspect="1"/>
          </p:cNvPicPr>
          <p:nvPr/>
        </p:nvPicPr>
        <p:blipFill>
          <a:blip r:embed="rId31" cstate="print"/>
          <a:srcRect l="26657" t="54599" r="51513" b="4835"/>
          <a:stretch>
            <a:fillRect/>
          </a:stretch>
        </p:blipFill>
        <p:spPr>
          <a:xfrm>
            <a:off x="4215130" y="1891665"/>
            <a:ext cx="910590" cy="845185"/>
          </a:xfrm>
          <a:prstGeom prst="rect">
            <a:avLst/>
          </a:prstGeom>
        </p:spPr>
      </p:pic>
      <p:pic>
        <p:nvPicPr>
          <p:cNvPr id="9" name="Picture 8" descr="HC-Medical-Records-Digital-removebg-preview"/>
          <p:cNvPicPr>
            <a:picLocks noChangeAspect="1"/>
          </p:cNvPicPr>
          <p:nvPr/>
        </p:nvPicPr>
        <p:blipFill>
          <a:blip r:embed="rId31" cstate="print"/>
          <a:srcRect l="26808" t="4514" r="51664" b="52786"/>
          <a:stretch>
            <a:fillRect/>
          </a:stretch>
        </p:blipFill>
        <p:spPr>
          <a:xfrm>
            <a:off x="7209816" y="2045519"/>
            <a:ext cx="842010" cy="833755"/>
          </a:xfrm>
          <a:prstGeom prst="rect">
            <a:avLst/>
          </a:prstGeom>
        </p:spPr>
      </p:pic>
      <p:pic>
        <p:nvPicPr>
          <p:cNvPr id="10" name="Picture 9" descr="HC-Medical-Records-Digital-removebg-preview"/>
          <p:cNvPicPr>
            <a:picLocks noChangeAspect="1"/>
          </p:cNvPicPr>
          <p:nvPr/>
        </p:nvPicPr>
        <p:blipFill>
          <a:blip r:embed="rId31" cstate="print"/>
          <a:srcRect l="51957" t="5420" r="28317" b="52181"/>
          <a:stretch>
            <a:fillRect/>
          </a:stretch>
        </p:blipFill>
        <p:spPr>
          <a:xfrm>
            <a:off x="9777730" y="1866265"/>
            <a:ext cx="862965" cy="9258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animEffect transition="in" filter="fade">
                                      <p:cBhvr>
                                        <p:cTn id="16" dur="500"/>
                                        <p:tgtEl>
                                          <p:spTgt spid="51"/>
                                        </p:tgtEl>
                                      </p:cBhvr>
                                    </p:animEffect>
                                    <p:anim calcmode="lin" valueType="num">
                                      <p:cBhvr>
                                        <p:cTn id="17" dur="500" fill="hold"/>
                                        <p:tgtEl>
                                          <p:spTgt spid="51"/>
                                        </p:tgtEl>
                                        <p:attrNameLst>
                                          <p:attrName>ppt_x</p:attrName>
                                        </p:attrNameLst>
                                      </p:cBhvr>
                                      <p:tavLst>
                                        <p:tav tm="0">
                                          <p:val>
                                            <p:fltVal val="0.5"/>
                                          </p:val>
                                        </p:tav>
                                        <p:tav tm="100000">
                                          <p:val>
                                            <p:strVal val="#ppt_x"/>
                                          </p:val>
                                        </p:tav>
                                      </p:tavLst>
                                    </p:anim>
                                    <p:anim calcmode="lin" valueType="num">
                                      <p:cBhvr>
                                        <p:cTn id="18" dur="500" fill="hold"/>
                                        <p:tgtEl>
                                          <p:spTgt spid="5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4"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5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75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4335" y="30448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56081" y="1066801"/>
            <a:ext cx="8876030" cy="46166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accent1"/>
                </a:solidFill>
                <a:latin typeface="+mn-ea"/>
              </a:rPr>
              <a:t> International Classification of Diseases (ICD)</a:t>
            </a:r>
          </a:p>
        </p:txBody>
      </p:sp>
      <p:grpSp>
        <p:nvGrpSpPr>
          <p:cNvPr id="28" name="组合 27"/>
          <p:cNvGrpSpPr/>
          <p:nvPr/>
        </p:nvGrpSpPr>
        <p:grpSpPr>
          <a:xfrm>
            <a:off x="1052830" y="2110740"/>
            <a:ext cx="10086975" cy="1840230"/>
            <a:chOff x="1028057" y="2039549"/>
            <a:chExt cx="9398276" cy="1925320"/>
          </a:xfrm>
        </p:grpSpPr>
        <p:sp>
          <p:nvSpPr>
            <p:cNvPr id="9" name="矩形 8"/>
            <p:cNvSpPr/>
            <p:nvPr/>
          </p:nvSpPr>
          <p:spPr>
            <a:xfrm>
              <a:off x="1028057" y="2039549"/>
              <a:ext cx="9398276" cy="1925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文本框 16"/>
            <p:cNvSpPr txBox="1"/>
            <p:nvPr/>
          </p:nvSpPr>
          <p:spPr>
            <a:xfrm>
              <a:off x="1127453" y="2181722"/>
              <a:ext cx="9216641" cy="1383201"/>
            </a:xfrm>
            <a:prstGeom prst="rect">
              <a:avLst/>
            </a:prstGeom>
            <a:noFill/>
          </p:spPr>
          <p:txBody>
            <a:bodyPr wrap="square" rtlCol="0">
              <a:spAutoFit/>
              <a:scene3d>
                <a:camera prst="orthographicFront"/>
                <a:lightRig rig="threePt" dir="t"/>
              </a:scene3d>
              <a:sp3d contourW="12700"/>
            </a:bodyPr>
            <a:lstStyle/>
            <a:p>
              <a:pPr lvl="0" algn="just"/>
              <a:r>
                <a:rPr lang="zh-CN" altLang="en-US" sz="1600" b="1" dirty="0">
                  <a:solidFill>
                    <a:schemeClr val="bg1"/>
                  </a:solidFill>
                  <a:latin typeface="+mn-ea"/>
                </a:rPr>
                <a:t>The initial steps in the development of the ICD began over a century ago, and many individuals and experts in the fields of medicine, epidemiology, and statistics have contributed to the creation and improvement of this classification. Jacques Bertillon, a Swedish statistician, is considered one of the pioneers in creating the early versions of systems for classifying causes of death, which served as precursors to the ICD</a:t>
              </a:r>
              <a:r>
                <a:rPr lang="sr-Latn-RS" altLang="zh-CN" sz="1600" b="1" dirty="0">
                  <a:solidFill>
                    <a:schemeClr val="bg1"/>
                  </a:solidFill>
                  <a:latin typeface="+mn-ea"/>
                </a:rPr>
                <a:t>.</a:t>
              </a:r>
              <a:endParaRPr lang="zh-CN" altLang="en-US" sz="1600" b="1" dirty="0">
                <a:solidFill>
                  <a:schemeClr val="bg1"/>
                </a:solidFill>
                <a:latin typeface="+mn-ea"/>
              </a:endParaRPr>
            </a:p>
          </p:txBody>
        </p:sp>
      </p:grpSp>
      <p:sp>
        <p:nvSpPr>
          <p:cNvPr id="5" name="文本框 16"/>
          <p:cNvSpPr txBox="1"/>
          <p:nvPr/>
        </p:nvSpPr>
        <p:spPr>
          <a:xfrm>
            <a:off x="6282690" y="4648200"/>
            <a:ext cx="4778375" cy="1322070"/>
          </a:xfrm>
          <a:prstGeom prst="rect">
            <a:avLst/>
          </a:prstGeom>
          <a:noFill/>
        </p:spPr>
        <p:txBody>
          <a:bodyPr wrap="square" rtlCol="0">
            <a:spAutoFit/>
            <a:scene3d>
              <a:camera prst="orthographicFront"/>
              <a:lightRig rig="threePt" dir="t"/>
            </a:scene3d>
            <a:sp3d contourW="12700"/>
          </a:bodyPr>
          <a:lstStyle/>
          <a:p>
            <a:pPr lvl="0" algn="just"/>
            <a:r>
              <a:rPr lang="zh-CN" altLang="en-US" sz="1600" dirty="0">
                <a:solidFill>
                  <a:schemeClr val="bg1"/>
                </a:solidFill>
                <a:latin typeface="+mn-ea"/>
              </a:rPr>
              <a:t>Monitoring Health Trends: ICD enables the tracking of epidemiological data, which is crucial for recognizing and monitoring the spread of diseases, identifying risk factors, and planning prevention</a:t>
            </a:r>
          </a:p>
        </p:txBody>
      </p:sp>
      <p:grpSp>
        <p:nvGrpSpPr>
          <p:cNvPr id="11" name="组合 25"/>
          <p:cNvGrpSpPr/>
          <p:nvPr/>
        </p:nvGrpSpPr>
        <p:grpSpPr>
          <a:xfrm>
            <a:off x="1062992" y="4163694"/>
            <a:ext cx="10086340" cy="1552575"/>
            <a:chOff x="2378337" y="2112794"/>
            <a:chExt cx="2152398" cy="468000"/>
          </a:xfrm>
        </p:grpSpPr>
        <p:sp>
          <p:nvSpPr>
            <p:cNvPr id="12" name="矩形 7"/>
            <p:cNvSpPr/>
            <p:nvPr/>
          </p:nvSpPr>
          <p:spPr>
            <a:xfrm>
              <a:off x="2378337" y="2112794"/>
              <a:ext cx="2152398" cy="46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文本框 15"/>
            <p:cNvSpPr txBox="1"/>
            <p:nvPr/>
          </p:nvSpPr>
          <p:spPr>
            <a:xfrm>
              <a:off x="2454761" y="2147476"/>
              <a:ext cx="1999702" cy="398518"/>
            </a:xfrm>
            <a:prstGeom prst="rect">
              <a:avLst/>
            </a:prstGeom>
            <a:noFill/>
          </p:spPr>
          <p:txBody>
            <a:bodyPr wrap="square" rtlCol="0">
              <a:spAutoFit/>
              <a:scene3d>
                <a:camera prst="orthographicFront"/>
                <a:lightRig rig="threePt" dir="t"/>
              </a:scene3d>
              <a:sp3d contourW="12700"/>
            </a:bodyPr>
            <a:lstStyle/>
            <a:p>
              <a:pPr algn="just"/>
              <a:r>
                <a:rPr lang="zh-CN" altLang="en-US" sz="1600" b="1" dirty="0">
                  <a:solidFill>
                    <a:schemeClr val="bg1"/>
                  </a:solidFill>
                  <a:latin typeface="+mn-ea"/>
                </a:rPr>
                <a:t>In addition to World Health Organization </a:t>
              </a:r>
              <a:r>
                <a:rPr lang="sr-Latn-RS" altLang="zh-CN" sz="1600" b="1" dirty="0">
                  <a:solidFill>
                    <a:schemeClr val="bg1"/>
                  </a:solidFill>
                  <a:latin typeface="+mn-ea"/>
                </a:rPr>
                <a:t>(</a:t>
              </a:r>
              <a:r>
                <a:rPr lang="zh-CN" altLang="en-US" sz="1600" b="1" dirty="0">
                  <a:solidFill>
                    <a:schemeClr val="bg1"/>
                  </a:solidFill>
                  <a:latin typeface="+mn-ea"/>
                </a:rPr>
                <a:t>WHO</a:t>
              </a:r>
              <a:r>
                <a:rPr lang="sr-Latn-RS" altLang="zh-CN" sz="1600" b="1" dirty="0">
                  <a:solidFill>
                    <a:schemeClr val="bg1"/>
                  </a:solidFill>
                  <a:latin typeface="+mn-ea"/>
                </a:rPr>
                <a:t>)</a:t>
              </a:r>
              <a:r>
                <a:rPr lang="zh-CN" altLang="en-US" sz="1600" b="1" dirty="0">
                  <a:solidFill>
                    <a:schemeClr val="bg1"/>
                  </a:solidFill>
                  <a:latin typeface="+mn-ea"/>
                </a:rPr>
                <a:t>, many countries and health organizations have also contributed to the development of the ICD by providing data, feedback, and expertise in the fields of medicine and epidemiology. ICD has become a global standard for the classification of diseases and health issues, thanks to the collective efforts of many individuals and organizations worldwide</a:t>
              </a:r>
              <a:r>
                <a:rPr lang="sr-Latn-RS" altLang="zh-CN" sz="1600" b="1" dirty="0">
                  <a:solidFill>
                    <a:schemeClr val="bg1"/>
                  </a:solidFill>
                  <a:latin typeface="+mn-ea"/>
                </a:rPr>
                <a:t>.</a:t>
              </a:r>
              <a:endParaRPr lang="zh-CN" altLang="en-US" sz="1600" b="1" dirty="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2" cstate="print"/>
          <a:stretch>
            <a:fillRect/>
          </a:stretch>
        </a:blipFill>
        <a:effectLst/>
      </p:bgPr>
    </p:bg>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endParaRPr lang="en-US"/>
          </a:p>
        </p:txBody>
      </p:sp>
      <p:sp>
        <p:nvSpPr>
          <p:cNvPr id="2" name="PA-矩形 1"/>
          <p:cNvSpPr/>
          <p:nvPr>
            <p:custDataLst>
              <p:tags r:id="rId1"/>
            </p:custDataLst>
          </p:nvPr>
        </p:nvSpPr>
        <p:spPr>
          <a:xfrm>
            <a:off x="394335" y="37560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2633194" y="612485"/>
            <a:ext cx="7127240" cy="829945"/>
            <a:chOff x="3842517" y="1245713"/>
            <a:chExt cx="7127240" cy="829945"/>
          </a:xfrm>
        </p:grpSpPr>
        <p:sp>
          <p:nvSpPr>
            <p:cNvPr id="54" name="PA-文本框 53"/>
            <p:cNvSpPr txBox="1"/>
            <p:nvPr>
              <p:custDataLst>
                <p:tags r:id="rId19"/>
              </p:custDataLst>
            </p:nvPr>
          </p:nvSpPr>
          <p:spPr>
            <a:xfrm>
              <a:off x="3842517" y="1245713"/>
              <a:ext cx="7127240" cy="82994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Basic criteria for classification in the International Classification of Diseases</a:t>
              </a:r>
            </a:p>
          </p:txBody>
        </p:sp>
        <p:sp>
          <p:nvSpPr>
            <p:cNvPr id="55" name="PA-文本框 54"/>
            <p:cNvSpPr txBox="1"/>
            <p:nvPr>
              <p:custDataLst>
                <p:tags r:id="rId20"/>
              </p:custDataLst>
            </p:nvPr>
          </p:nvSpPr>
          <p:spPr>
            <a:xfrm>
              <a:off x="4861692" y="1647409"/>
              <a:ext cx="4885992" cy="284480"/>
            </a:xfrm>
            <a:prstGeom prst="rect">
              <a:avLst/>
            </a:prstGeom>
            <a:noFill/>
          </p:spPr>
          <p:txBody>
            <a:bodyPr wrap="square" rtlCol="0">
              <a:spAutoFit/>
              <a:scene3d>
                <a:camera prst="orthographicFront"/>
                <a:lightRig rig="threePt" dir="t"/>
              </a:scene3d>
              <a:sp3d contourW="12700"/>
            </a:bodyPr>
            <a:lstStyle/>
            <a:p>
              <a:pPr algn="ctr">
                <a:lnSpc>
                  <a:spcPct val="120000"/>
                </a:lnSpc>
              </a:pPr>
              <a:endParaRPr lang="en-US" altLang="zh-CN" sz="1050" i="1" dirty="0">
                <a:solidFill>
                  <a:schemeClr val="bg1">
                    <a:lumMod val="50000"/>
                  </a:schemeClr>
                </a:solidFill>
                <a:latin typeface="Century Gothic" panose="020B0502020202020204" pitchFamily="34" charset="0"/>
                <a:ea typeface="+mj-ea"/>
              </a:endParaRPr>
            </a:p>
          </p:txBody>
        </p:sp>
      </p:grpSp>
      <p:sp>
        <p:nvSpPr>
          <p:cNvPr id="7" name="PA-矩形 1"/>
          <p:cNvSpPr/>
          <p:nvPr>
            <p:custDataLst>
              <p:tags r:id="rId3"/>
            </p:custDataLst>
          </p:nvPr>
        </p:nvSpPr>
        <p:spPr>
          <a:xfrm>
            <a:off x="916940" y="1735455"/>
            <a:ext cx="2055495"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1" name="PA-矩形 33"/>
          <p:cNvSpPr/>
          <p:nvPr>
            <p:custDataLst>
              <p:tags r:id="rId4"/>
            </p:custDataLst>
          </p:nvPr>
        </p:nvSpPr>
        <p:spPr>
          <a:xfrm>
            <a:off x="3613150" y="1735455"/>
            <a:ext cx="2055495"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2" name="PA-矩形 34"/>
          <p:cNvSpPr/>
          <p:nvPr>
            <p:custDataLst>
              <p:tags r:id="rId5"/>
            </p:custDataLst>
          </p:nvPr>
        </p:nvSpPr>
        <p:spPr>
          <a:xfrm>
            <a:off x="6415405" y="1735455"/>
            <a:ext cx="2055495"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3" name="PA-矩形 35"/>
          <p:cNvSpPr/>
          <p:nvPr>
            <p:custDataLst>
              <p:tags r:id="rId6"/>
            </p:custDataLst>
          </p:nvPr>
        </p:nvSpPr>
        <p:spPr>
          <a:xfrm>
            <a:off x="9183370" y="1735455"/>
            <a:ext cx="2055495"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grpSp>
        <p:nvGrpSpPr>
          <p:cNvPr id="35" name="PA-组合 34"/>
          <p:cNvGrpSpPr/>
          <p:nvPr>
            <p:custDataLst>
              <p:tags r:id="rId7"/>
            </p:custDataLst>
          </p:nvPr>
        </p:nvGrpSpPr>
        <p:grpSpPr>
          <a:xfrm>
            <a:off x="394334" y="3446780"/>
            <a:ext cx="2923540" cy="2945130"/>
            <a:chOff x="7875096" y="3113252"/>
            <a:chExt cx="1502985" cy="2945047"/>
          </a:xfrm>
        </p:grpSpPr>
        <p:sp>
          <p:nvSpPr>
            <p:cNvPr id="36" name="PA-矩形 35"/>
            <p:cNvSpPr/>
            <p:nvPr>
              <p:custDataLst>
                <p:tags r:id="rId17"/>
              </p:custDataLst>
            </p:nvPr>
          </p:nvSpPr>
          <p:spPr>
            <a:xfrm>
              <a:off x="8212417" y="3113252"/>
              <a:ext cx="1044127" cy="53402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Etiology  </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37" name="PA-文本框 36"/>
            <p:cNvSpPr txBox="1"/>
            <p:nvPr>
              <p:custDataLst>
                <p:tags r:id="rId18"/>
              </p:custDataLst>
            </p:nvPr>
          </p:nvSpPr>
          <p:spPr>
            <a:xfrm>
              <a:off x="7875096" y="3641557"/>
              <a:ext cx="1502985" cy="241674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This criterion pertains to the cause or etiology of the disease. Diseases can be classified based on their etiology, such as infectious and parasitic diseases (caused by microbes), genetic diseases (caused by genetic changes), or diseases of some other etiology</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38" name="PA-组合 37"/>
          <p:cNvGrpSpPr/>
          <p:nvPr>
            <p:custDataLst>
              <p:tags r:id="rId8"/>
            </p:custDataLst>
          </p:nvPr>
        </p:nvGrpSpPr>
        <p:grpSpPr>
          <a:xfrm>
            <a:off x="2894212" y="3329923"/>
            <a:ext cx="3399154" cy="3061970"/>
            <a:chOff x="7675142" y="2977361"/>
            <a:chExt cx="2129545" cy="3061970"/>
          </a:xfrm>
        </p:grpSpPr>
        <p:sp>
          <p:nvSpPr>
            <p:cNvPr id="39" name="PA-矩形 38"/>
            <p:cNvSpPr/>
            <p:nvPr>
              <p:custDataLst>
                <p:tags r:id="rId15"/>
              </p:custDataLst>
            </p:nvPr>
          </p:nvSpPr>
          <p:spPr>
            <a:xfrm>
              <a:off x="7675142" y="2977361"/>
              <a:ext cx="2129545" cy="9772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Anatomical Localization</a:t>
              </a:r>
            </a:p>
          </p:txBody>
        </p:sp>
        <p:sp>
          <p:nvSpPr>
            <p:cNvPr id="40" name="PA-文本框 39"/>
            <p:cNvSpPr txBox="1"/>
            <p:nvPr>
              <p:custDataLst>
                <p:tags r:id="rId16"/>
              </p:custDataLst>
            </p:nvPr>
          </p:nvSpPr>
          <p:spPr>
            <a:xfrm>
              <a:off x="7847399" y="3880966"/>
              <a:ext cx="1880906" cy="215836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Diseases can also be classified based on the location or organ system in the body where they occur. This allows for precise determination of where the disease manifests, such as diseases of the respiratory system or cardiovascular system.</a:t>
              </a:r>
            </a:p>
          </p:txBody>
        </p:sp>
      </p:grpSp>
      <p:grpSp>
        <p:nvGrpSpPr>
          <p:cNvPr id="41" name="PA-组合 40"/>
          <p:cNvGrpSpPr/>
          <p:nvPr>
            <p:custDataLst>
              <p:tags r:id="rId9"/>
            </p:custDataLst>
          </p:nvPr>
        </p:nvGrpSpPr>
        <p:grpSpPr>
          <a:xfrm>
            <a:off x="6112621" y="3515343"/>
            <a:ext cx="2660649" cy="2747645"/>
            <a:chOff x="7832547" y="3155161"/>
            <a:chExt cx="1667959" cy="2747645"/>
          </a:xfrm>
        </p:grpSpPr>
        <p:sp>
          <p:nvSpPr>
            <p:cNvPr id="42" name="PA-矩形 41"/>
            <p:cNvSpPr/>
            <p:nvPr>
              <p:custDataLst>
                <p:tags r:id="rId13"/>
              </p:custDataLst>
            </p:nvPr>
          </p:nvSpPr>
          <p:spPr>
            <a:xfrm>
              <a:off x="8042336" y="3155161"/>
              <a:ext cx="1310881"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Morphology</a:t>
              </a:r>
            </a:p>
          </p:txBody>
        </p:sp>
        <p:sp>
          <p:nvSpPr>
            <p:cNvPr id="43" name="PA-文本框 42"/>
            <p:cNvSpPr txBox="1"/>
            <p:nvPr>
              <p:custDataLst>
                <p:tags r:id="rId14"/>
              </p:custDataLst>
            </p:nvPr>
          </p:nvSpPr>
          <p:spPr>
            <a:xfrm>
              <a:off x="7832547" y="3744441"/>
              <a:ext cx="1667959" cy="215836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This criterion relates to morphological characteristics, particularly neoplasms or tumors. Neoplasms can be classified based on their histological characteristics and malignancy.</a:t>
              </a:r>
            </a:p>
          </p:txBody>
        </p:sp>
      </p:grpSp>
      <p:grpSp>
        <p:nvGrpSpPr>
          <p:cNvPr id="44" name="PA-组合 43"/>
          <p:cNvGrpSpPr/>
          <p:nvPr>
            <p:custDataLst>
              <p:tags r:id="rId10"/>
            </p:custDataLst>
          </p:nvPr>
        </p:nvGrpSpPr>
        <p:grpSpPr>
          <a:xfrm>
            <a:off x="8798724" y="3515255"/>
            <a:ext cx="2764790" cy="2876550"/>
            <a:chOff x="7774965" y="3151351"/>
            <a:chExt cx="1878101" cy="2876550"/>
          </a:xfrm>
        </p:grpSpPr>
        <p:sp>
          <p:nvSpPr>
            <p:cNvPr id="45" name="PA-矩形 44"/>
            <p:cNvSpPr/>
            <p:nvPr>
              <p:custDataLst>
                <p:tags r:id="rId11"/>
              </p:custDataLst>
            </p:nvPr>
          </p:nvSpPr>
          <p:spPr>
            <a:xfrm>
              <a:off x="7774965" y="3151351"/>
              <a:ext cx="1878101"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Causes of Death</a:t>
              </a:r>
            </a:p>
          </p:txBody>
        </p:sp>
        <p:sp>
          <p:nvSpPr>
            <p:cNvPr id="46" name="PA-文本框 45"/>
            <p:cNvSpPr txBox="1"/>
            <p:nvPr>
              <p:custDataLst>
                <p:tags r:id="rId12"/>
              </p:custDataLst>
            </p:nvPr>
          </p:nvSpPr>
          <p:spPr>
            <a:xfrm>
              <a:off x="7919899" y="3611091"/>
              <a:ext cx="1733167" cy="241681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This criterion encompasses the circumstances that led to the onset of the disease or the cause of death. For example, diseases caused by external factors, such as injuries or poisoning, can be classified based on these circumstances.</a:t>
              </a:r>
            </a:p>
          </p:txBody>
        </p:sp>
      </p:grpSp>
      <p:pic>
        <p:nvPicPr>
          <p:cNvPr id="3" name="Picture 2" descr="преузимање__1_-removebg-preview"/>
          <p:cNvPicPr>
            <a:picLocks noChangeAspect="1"/>
          </p:cNvPicPr>
          <p:nvPr/>
        </p:nvPicPr>
        <p:blipFill>
          <a:blip r:embed="rId23" cstate="print"/>
          <a:stretch>
            <a:fillRect/>
          </a:stretch>
        </p:blipFill>
        <p:spPr>
          <a:xfrm>
            <a:off x="6661785" y="1793240"/>
            <a:ext cx="1528445" cy="1619885"/>
          </a:xfrm>
          <a:prstGeom prst="rect">
            <a:avLst/>
          </a:prstGeom>
        </p:spPr>
      </p:pic>
      <p:pic>
        <p:nvPicPr>
          <p:cNvPr id="21" name="Content Placeholder 20" descr="images-removebg-preview"/>
          <p:cNvPicPr>
            <a:picLocks noGrp="1" noChangeAspect="1"/>
          </p:cNvPicPr>
          <p:nvPr>
            <p:ph idx="1"/>
          </p:nvPr>
        </p:nvPicPr>
        <p:blipFill>
          <a:blip r:embed="rId24" cstate="print"/>
          <a:stretch>
            <a:fillRect/>
          </a:stretch>
        </p:blipFill>
        <p:spPr>
          <a:xfrm>
            <a:off x="932815" y="1737995"/>
            <a:ext cx="1992630" cy="1611630"/>
          </a:xfrm>
          <a:prstGeom prst="rect">
            <a:avLst/>
          </a:prstGeom>
        </p:spPr>
      </p:pic>
      <p:pic>
        <p:nvPicPr>
          <p:cNvPr id="23" name="Picture 22" descr="istockphoto-470870904-1024x1024-removebg-preview"/>
          <p:cNvPicPr>
            <a:picLocks noChangeAspect="1"/>
          </p:cNvPicPr>
          <p:nvPr/>
        </p:nvPicPr>
        <p:blipFill>
          <a:blip r:embed="rId25" cstate="print"/>
          <a:stretch>
            <a:fillRect/>
          </a:stretch>
        </p:blipFill>
        <p:spPr>
          <a:xfrm>
            <a:off x="3378999" y="1541145"/>
            <a:ext cx="2397597" cy="2013585"/>
          </a:xfrm>
          <a:prstGeom prst="rect">
            <a:avLst/>
          </a:prstGeom>
        </p:spPr>
      </p:pic>
      <p:pic>
        <p:nvPicPr>
          <p:cNvPr id="24" name="Picture 23" descr="mm7218a3_MortalityProvisional_IMAGE_05May2023_1200x675-removebg-preview"/>
          <p:cNvPicPr>
            <a:picLocks noChangeAspect="1"/>
          </p:cNvPicPr>
          <p:nvPr/>
        </p:nvPicPr>
        <p:blipFill>
          <a:blip r:embed="rId26" cstate="print"/>
          <a:srcRect l="29740" t="30382" r="52773" b="29262"/>
          <a:stretch>
            <a:fillRect/>
          </a:stretch>
        </p:blipFill>
        <p:spPr>
          <a:xfrm>
            <a:off x="9502140" y="1797050"/>
            <a:ext cx="1571625" cy="16116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2" name="矩形 1"/>
          <p:cNvSpPr/>
          <p:nvPr/>
        </p:nvSpPr>
        <p:spPr>
          <a:xfrm>
            <a:off x="394335" y="443548"/>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394335" y="443575"/>
            <a:ext cx="11403329" cy="1304606"/>
            <a:chOff x="1603023" y="1027273"/>
            <a:chExt cx="11403329" cy="1304606"/>
          </a:xfrm>
        </p:grpSpPr>
        <p:sp>
          <p:nvSpPr>
            <p:cNvPr id="54" name="文本框 53"/>
            <p:cNvSpPr txBox="1"/>
            <p:nvPr/>
          </p:nvSpPr>
          <p:spPr>
            <a:xfrm>
              <a:off x="1603023" y="1027273"/>
              <a:ext cx="11403329" cy="82994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sym typeface="+mn-ea"/>
                </a:rPr>
                <a:t>Basic criteria for classification in the International Classification of Diseases</a:t>
              </a:r>
              <a:endParaRPr lang="zh-CN" altLang="en-US" sz="2400" b="1" dirty="0">
                <a:solidFill>
                  <a:schemeClr val="accent1"/>
                </a:solidFill>
                <a:latin typeface="+mn-ea"/>
              </a:endParaRPr>
            </a:p>
          </p:txBody>
        </p:sp>
        <p:sp>
          <p:nvSpPr>
            <p:cNvPr id="55" name="文本框 54"/>
            <p:cNvSpPr txBox="1"/>
            <p:nvPr/>
          </p:nvSpPr>
          <p:spPr>
            <a:xfrm>
              <a:off x="2046888" y="1852773"/>
              <a:ext cx="10515599" cy="479106"/>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altLang="en-US" sz="1050" i="1" dirty="0">
                  <a:solidFill>
                    <a:schemeClr val="bg1">
                      <a:lumMod val="50000"/>
                    </a:schemeClr>
                  </a:solidFill>
                  <a:latin typeface="Century Gothic" panose="020B0502020202020204" pitchFamily="34" charset="0"/>
                  <a:ea typeface="+mj-ea"/>
                </a:rPr>
                <a:t>I</a:t>
              </a:r>
              <a:r>
                <a:rPr lang="en-US" altLang="zh-CN" sz="1100" b="1" dirty="0">
                  <a:solidFill>
                    <a:schemeClr val="bg1">
                      <a:lumMod val="50000"/>
                    </a:schemeClr>
                  </a:solidFill>
                  <a:latin typeface="Century Gothic" panose="020B0502020202020204" pitchFamily="34" charset="0"/>
                  <a:ea typeface="+mj-ea"/>
                </a:rPr>
                <a:t>n addition to the basic criteria I mentioned, the International Classification of Diseases (ICD) also utilizes additional criteria for the classification of various diseases and health issues. Here are several additional criteria that are often applied</a:t>
              </a:r>
            </a:p>
          </p:txBody>
        </p:sp>
      </p:grpSp>
      <p:grpSp>
        <p:nvGrpSpPr>
          <p:cNvPr id="41" name="组合 40"/>
          <p:cNvGrpSpPr/>
          <p:nvPr/>
        </p:nvGrpSpPr>
        <p:grpSpPr>
          <a:xfrm>
            <a:off x="7317207" y="1674079"/>
            <a:ext cx="3785768" cy="1328619"/>
            <a:chOff x="6302885" y="1678126"/>
            <a:chExt cx="3785768" cy="1328619"/>
          </a:xfrm>
        </p:grpSpPr>
        <p:sp>
          <p:nvSpPr>
            <p:cNvPr id="42" name="矩形 41"/>
            <p:cNvSpPr/>
            <p:nvPr/>
          </p:nvSpPr>
          <p:spPr>
            <a:xfrm>
              <a:off x="6302885" y="2030750"/>
              <a:ext cx="3785768"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This criterion relates to the nature of pathological changes or abnormalities occurring in the body. For example, diseases can be inflammatory, degenerative, autoimmune, or neoplastic (tumorous)</a:t>
              </a:r>
              <a:r>
                <a:rPr lang="sr-Latn-RS" altLang="zh-CN" sz="1200" dirty="0">
                  <a:solidFill>
                    <a:schemeClr val="tx1">
                      <a:lumMod val="75000"/>
                      <a:lumOff val="25000"/>
                    </a:schemeClr>
                  </a:solidFill>
                </a:rPr>
                <a:t>.</a:t>
              </a:r>
              <a:endParaRPr lang="zh-CN" altLang="en-US" sz="1200" dirty="0">
                <a:solidFill>
                  <a:schemeClr val="tx1">
                    <a:lumMod val="75000"/>
                    <a:lumOff val="25000"/>
                  </a:schemeClr>
                </a:solidFill>
              </a:endParaRPr>
            </a:p>
          </p:txBody>
        </p:sp>
        <p:sp>
          <p:nvSpPr>
            <p:cNvPr id="43" name="矩形 42"/>
            <p:cNvSpPr/>
            <p:nvPr/>
          </p:nvSpPr>
          <p:spPr>
            <a:xfrm>
              <a:off x="6302885" y="1678126"/>
              <a:ext cx="2241974" cy="36061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sym typeface="+mn-ea"/>
                </a:rPr>
                <a:t>Type of Pathology</a:t>
              </a:r>
              <a:endParaRPr lang="zh-CN" altLang="en-US" sz="1600" b="1" dirty="0">
                <a:solidFill>
                  <a:schemeClr val="tx1">
                    <a:lumMod val="75000"/>
                    <a:lumOff val="25000"/>
                  </a:schemeClr>
                </a:solidFill>
              </a:endParaRPr>
            </a:p>
          </p:txBody>
        </p:sp>
      </p:grpSp>
      <p:grpSp>
        <p:nvGrpSpPr>
          <p:cNvPr id="44" name="组合 43"/>
          <p:cNvGrpSpPr/>
          <p:nvPr/>
        </p:nvGrpSpPr>
        <p:grpSpPr>
          <a:xfrm>
            <a:off x="7339534" y="2981140"/>
            <a:ext cx="3785768" cy="1328619"/>
            <a:chOff x="6302885" y="1678126"/>
            <a:chExt cx="3785768" cy="1328619"/>
          </a:xfrm>
        </p:grpSpPr>
        <p:sp>
          <p:nvSpPr>
            <p:cNvPr id="45" name="矩形 44"/>
            <p:cNvSpPr/>
            <p:nvPr/>
          </p:nvSpPr>
          <p:spPr>
            <a:xfrm>
              <a:off x="6302885" y="2030750"/>
              <a:ext cx="3785768"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Diseases are often classified based on characteristic symptoms experienced by patients. This can include symptoms such as pain, fever, cough, fatigue, or neurological symptoms</a:t>
              </a:r>
              <a:r>
                <a:rPr lang="sr-Latn-RS" altLang="zh-CN" sz="1200" dirty="0">
                  <a:solidFill>
                    <a:schemeClr val="tx1">
                      <a:lumMod val="75000"/>
                      <a:lumOff val="25000"/>
                    </a:schemeClr>
                  </a:solidFill>
                </a:rPr>
                <a:t>.</a:t>
              </a:r>
              <a:endParaRPr lang="zh-CN" altLang="en-US" sz="1200" dirty="0">
                <a:solidFill>
                  <a:schemeClr val="tx1">
                    <a:lumMod val="75000"/>
                    <a:lumOff val="25000"/>
                  </a:schemeClr>
                </a:solidFill>
              </a:endParaRPr>
            </a:p>
          </p:txBody>
        </p:sp>
        <p:sp>
          <p:nvSpPr>
            <p:cNvPr id="46" name="矩形 45"/>
            <p:cNvSpPr/>
            <p:nvPr/>
          </p:nvSpPr>
          <p:spPr>
            <a:xfrm>
              <a:off x="6302885" y="1678126"/>
              <a:ext cx="2880995" cy="36061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sym typeface="+mn-ea"/>
                </a:rPr>
                <a:t>Type of Clinical Symptoms</a:t>
              </a:r>
              <a:endParaRPr lang="zh-CN" altLang="en-US" sz="1600" b="1" dirty="0">
                <a:solidFill>
                  <a:schemeClr val="tx1">
                    <a:lumMod val="75000"/>
                    <a:lumOff val="25000"/>
                  </a:schemeClr>
                </a:solidFill>
              </a:endParaRPr>
            </a:p>
          </p:txBody>
        </p:sp>
      </p:grpSp>
      <p:grpSp>
        <p:nvGrpSpPr>
          <p:cNvPr id="47" name="组合 46"/>
          <p:cNvGrpSpPr/>
          <p:nvPr/>
        </p:nvGrpSpPr>
        <p:grpSpPr>
          <a:xfrm>
            <a:off x="7317207" y="4174614"/>
            <a:ext cx="3785768" cy="1328619"/>
            <a:chOff x="6302885" y="1678126"/>
            <a:chExt cx="3785768" cy="1328619"/>
          </a:xfrm>
        </p:grpSpPr>
        <p:sp>
          <p:nvSpPr>
            <p:cNvPr id="48" name="矩形 47"/>
            <p:cNvSpPr/>
            <p:nvPr/>
          </p:nvSpPr>
          <p:spPr>
            <a:xfrm>
              <a:off x="6302885" y="2030750"/>
              <a:ext cx="3785768"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 Diseases can be classified according to the age group most affected. For example, pediatric diseases affect children, while geriatric diseases impact older adults.</a:t>
              </a:r>
            </a:p>
          </p:txBody>
        </p:sp>
        <p:sp>
          <p:nvSpPr>
            <p:cNvPr id="49" name="矩形 48"/>
            <p:cNvSpPr/>
            <p:nvPr/>
          </p:nvSpPr>
          <p:spPr>
            <a:xfrm>
              <a:off x="6302885" y="1678126"/>
              <a:ext cx="2241974" cy="36061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sym typeface="+mn-ea"/>
                </a:rPr>
                <a:t>Age Group</a:t>
              </a:r>
              <a:endParaRPr lang="zh-CN" altLang="en-US" sz="1600" b="1" dirty="0">
                <a:solidFill>
                  <a:schemeClr val="tx1">
                    <a:lumMod val="75000"/>
                    <a:lumOff val="25000"/>
                  </a:schemeClr>
                </a:solidFill>
              </a:endParaRPr>
            </a:p>
          </p:txBody>
        </p:sp>
      </p:grpSp>
      <p:grpSp>
        <p:nvGrpSpPr>
          <p:cNvPr id="50" name="组合 49"/>
          <p:cNvGrpSpPr/>
          <p:nvPr/>
        </p:nvGrpSpPr>
        <p:grpSpPr>
          <a:xfrm>
            <a:off x="7317207" y="5397893"/>
            <a:ext cx="3785768" cy="1107639"/>
            <a:chOff x="6302885" y="1678126"/>
            <a:chExt cx="3785768" cy="1107639"/>
          </a:xfrm>
        </p:grpSpPr>
        <p:sp>
          <p:nvSpPr>
            <p:cNvPr id="51" name="矩形 50"/>
            <p:cNvSpPr/>
            <p:nvPr/>
          </p:nvSpPr>
          <p:spPr>
            <a:xfrm>
              <a:off x="6302885" y="2030750"/>
              <a:ext cx="3785768" cy="755015"/>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 For some diseases, specific laboratory tests are necessary to confirm the diagnosis. Classification criteria may include the results of these tests.</a:t>
              </a:r>
            </a:p>
          </p:txBody>
        </p:sp>
        <p:sp>
          <p:nvSpPr>
            <p:cNvPr id="52" name="矩形 51"/>
            <p:cNvSpPr/>
            <p:nvPr/>
          </p:nvSpPr>
          <p:spPr>
            <a:xfrm>
              <a:off x="6302885" y="1678126"/>
              <a:ext cx="3013075" cy="36061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sym typeface="+mn-ea"/>
                </a:rPr>
                <a:t>Specific Laboratory Tests</a:t>
              </a:r>
              <a:endParaRPr lang="zh-CN" altLang="en-US" sz="1600" b="1" dirty="0">
                <a:solidFill>
                  <a:schemeClr val="tx1">
                    <a:lumMod val="75000"/>
                    <a:lumOff val="25000"/>
                  </a:schemeClr>
                </a:solidFill>
              </a:endParaRPr>
            </a:p>
          </p:txBody>
        </p:sp>
      </p:grpSp>
      <p:pic>
        <p:nvPicPr>
          <p:cNvPr id="5" name="Content Placeholder 4" descr="Type_2_Diabetes_Symptoms_Diagnosis_and_Management"/>
          <p:cNvPicPr>
            <a:picLocks noGrp="1" noChangeAspect="1"/>
          </p:cNvPicPr>
          <p:nvPr>
            <p:ph idx="1"/>
          </p:nvPr>
        </p:nvPicPr>
        <p:blipFill>
          <a:blip r:embed="rId3" cstate="print"/>
          <a:stretch>
            <a:fillRect/>
          </a:stretch>
        </p:blipFill>
        <p:spPr>
          <a:xfrm>
            <a:off x="497840" y="1835785"/>
            <a:ext cx="3423283" cy="2352040"/>
          </a:xfrm>
          <a:prstGeom prst="rect">
            <a:avLst/>
          </a:prstGeom>
        </p:spPr>
      </p:pic>
      <p:pic>
        <p:nvPicPr>
          <p:cNvPr id="7" name="Picture 6" descr="jfb-14-00019-g001"/>
          <p:cNvPicPr>
            <a:picLocks noChangeAspect="1"/>
          </p:cNvPicPr>
          <p:nvPr/>
        </p:nvPicPr>
        <p:blipFill>
          <a:blip r:embed="rId4" cstate="print"/>
          <a:stretch>
            <a:fillRect/>
          </a:stretch>
        </p:blipFill>
        <p:spPr>
          <a:xfrm>
            <a:off x="3637280" y="1893278"/>
            <a:ext cx="3679926" cy="2518702"/>
          </a:xfrm>
          <a:prstGeom prst="rect">
            <a:avLst/>
          </a:prstGeom>
        </p:spPr>
      </p:pic>
      <p:pic>
        <p:nvPicPr>
          <p:cNvPr id="8" name="Picture 7" descr="Meningitis-symptoms"/>
          <p:cNvPicPr>
            <a:picLocks noChangeAspect="1"/>
          </p:cNvPicPr>
          <p:nvPr/>
        </p:nvPicPr>
        <p:blipFill>
          <a:blip r:embed="rId5" cstate="print"/>
          <a:srcRect t="26028" b="16120"/>
          <a:stretch>
            <a:fillRect/>
          </a:stretch>
        </p:blipFill>
        <p:spPr>
          <a:xfrm>
            <a:off x="1310640" y="4245318"/>
            <a:ext cx="5311877" cy="225708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1"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6"/>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7"/>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8"/>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6"/>
            <p:cNvSpPr/>
            <p:nvPr>
              <p:custDataLst>
                <p:tags r:id="rId9"/>
              </p:custDataLst>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 name="PA-文本框 9"/>
          <p:cNvSpPr txBox="1"/>
          <p:nvPr>
            <p:custDataLst>
              <p:tags r:id="rId2"/>
            </p:custDataLst>
          </p:nvPr>
        </p:nvSpPr>
        <p:spPr>
          <a:xfrm>
            <a:off x="3526606" y="1688557"/>
            <a:ext cx="5978525" cy="138303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b="1" dirty="0">
                <a:ln>
                  <a:solidFill>
                    <a:schemeClr val="accent1">
                      <a:lumMod val="75000"/>
                    </a:schemeClr>
                  </a:solidFill>
                </a:ln>
                <a:solidFill>
                  <a:prstClr val="white">
                    <a:lumMod val="50000"/>
                  </a:prstClr>
                </a:solidFill>
                <a:latin typeface="Century Gothic" panose="020B0502020202020204" pitchFamily="34" charset="0"/>
              </a:rPr>
              <a:t>The tenth version of the International Classification of Diseases (ICD-10) consists of a total of 21 main groups of diseases. Each of these groups encompasses a specific category of diseases, conditions, or health issues. These groups are organized based on similarities or common characteristics among different diseases. </a:t>
            </a:r>
          </a:p>
        </p:txBody>
      </p:sp>
      <p:sp>
        <p:nvSpPr>
          <p:cNvPr id="11" name="PA-文本框 10"/>
          <p:cNvSpPr txBox="1"/>
          <p:nvPr>
            <p:custDataLst>
              <p:tags r:id="rId3"/>
            </p:custDataLst>
          </p:nvPr>
        </p:nvSpPr>
        <p:spPr>
          <a:xfrm>
            <a:off x="5033916" y="633095"/>
            <a:ext cx="1819910" cy="706755"/>
          </a:xfrm>
          <a:prstGeom prst="rect">
            <a:avLst/>
          </a:prstGeom>
          <a:noFill/>
        </p:spPr>
        <p:txBody>
          <a:bodyPr wrap="none" rtlCol="0">
            <a:spAutoFit/>
          </a:bodyPr>
          <a:lstStyle/>
          <a:p>
            <a:pPr lvl="0" algn="l">
              <a:defRPr/>
            </a:pPr>
            <a:r>
              <a:rPr lang="sr-Latn-R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ea typeface="Microsoft YaHei" panose="020B0503020204020204" charset="-122"/>
              </a:rPr>
              <a:t>ICD-10</a:t>
            </a:r>
          </a:p>
        </p:txBody>
      </p:sp>
      <p:cxnSp>
        <p:nvCxnSpPr>
          <p:cNvPr id="12" name="PA-直接连接符 11"/>
          <p:cNvCxnSpPr/>
          <p:nvPr>
            <p:custDataLst>
              <p:tags r:id="rId4"/>
            </p:custDataLst>
          </p:nvPr>
        </p:nvCxnSpPr>
        <p:spPr>
          <a:xfrm>
            <a:off x="3686578" y="329397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PA-文本框 9"/>
          <p:cNvSpPr txBox="1"/>
          <p:nvPr>
            <p:custDataLst>
              <p:tags r:id="rId5"/>
            </p:custDataLst>
          </p:nvPr>
        </p:nvSpPr>
        <p:spPr>
          <a:xfrm>
            <a:off x="3606618" y="3603243"/>
            <a:ext cx="5978525" cy="1124585"/>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sz="1400" b="1"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The International Classification of Diseases, Tenth Revision (ICD-10), uses specific alphanumeric codes to classify various diseases and health issues. These codes are used to facilitate the identification and documentation of medical diagnoses and conditions.</a:t>
            </a:r>
            <a:endParaRPr lang="en-US" altLang="zh-CN" sz="1400" b="1" dirty="0">
              <a:ln>
                <a:solidFill>
                  <a:schemeClr val="accent1">
                    <a:lumMod val="40000"/>
                    <a:lumOff val="60000"/>
                  </a:schemeClr>
                </a:solidFill>
              </a:ln>
              <a:solidFill>
                <a:prstClr val="white">
                  <a:lumMod val="50000"/>
                </a:prstClr>
              </a:solidFill>
              <a:latin typeface="Century Gothic" panose="020B0502020202020204" pitchFamily="34" charset="0"/>
              <a:cs typeface="Century Gothic" panose="020B0502020202020204" pitchFamily="34" charset="0"/>
              <a:sym typeface="+mn-ea"/>
            </a:endParaRPr>
          </a:p>
        </p:txBody>
      </p:sp>
      <p:sp>
        <p:nvSpPr>
          <p:cNvPr id="4" name="Text Box 3"/>
          <p:cNvSpPr txBox="1"/>
          <p:nvPr/>
        </p:nvSpPr>
        <p:spPr>
          <a:xfrm>
            <a:off x="4308475" y="5149850"/>
            <a:ext cx="120142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en-US">
                <a:ln>
                  <a:solidFill>
                    <a:schemeClr val="accent1">
                      <a:lumMod val="75000"/>
                    </a:schemeClr>
                  </a:solidFill>
                </a:ln>
                <a:solidFill>
                  <a:schemeClr val="tx1"/>
                </a:solidFill>
                <a:effectLst>
                  <a:outerShdw blurRad="38100" dist="19050" dir="2700000" algn="tl" rotWithShape="0">
                    <a:schemeClr val="dk1">
                      <a:alpha val="40000"/>
                    </a:schemeClr>
                  </a:outerShdw>
                </a:effectLst>
              </a:rPr>
              <a:t>N00-N99</a:t>
            </a:r>
          </a:p>
        </p:txBody>
      </p:sp>
      <p:sp>
        <p:nvSpPr>
          <p:cNvPr id="13" name="Text Box 12"/>
          <p:cNvSpPr txBox="1"/>
          <p:nvPr/>
        </p:nvSpPr>
        <p:spPr>
          <a:xfrm>
            <a:off x="5541010" y="5650230"/>
            <a:ext cx="110998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lstStyle/>
          <a:p>
            <a:r>
              <a:rPr lang="en-US">
                <a:ln>
                  <a:solidFill>
                    <a:schemeClr val="accent1">
                      <a:lumMod val="75000"/>
                    </a:schemeClr>
                  </a:solidFill>
                </a:ln>
                <a:solidFill>
                  <a:schemeClr val="accent1"/>
                </a:solidFill>
                <a:effectLst>
                  <a:outerShdw blurRad="38100" dist="25400" dir="5400000" algn="ctr" rotWithShape="0">
                    <a:srgbClr val="6E747A">
                      <a:alpha val="43000"/>
                    </a:srgbClr>
                  </a:outerShdw>
                </a:effectLst>
              </a:rPr>
              <a:t>K00-K93</a:t>
            </a:r>
          </a:p>
        </p:txBody>
      </p:sp>
      <p:sp>
        <p:nvSpPr>
          <p:cNvPr id="14" name="Text Box 13"/>
          <p:cNvSpPr txBox="1"/>
          <p:nvPr/>
        </p:nvSpPr>
        <p:spPr>
          <a:xfrm>
            <a:off x="6650990" y="5149850"/>
            <a:ext cx="106997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lstStyle/>
          <a:p>
            <a:pPr algn="ctr"/>
            <a:r>
              <a:rPr lang="en-US">
                <a:ln>
                  <a:solidFill>
                    <a:schemeClr val="accent1">
                      <a:lumMod val="75000"/>
                    </a:schemeClr>
                  </a:solidFill>
                </a:ln>
                <a:solidFill>
                  <a:schemeClr val="tx1"/>
                </a:solidFill>
                <a:effectLst>
                  <a:outerShdw blurRad="38100" dist="19050" dir="2700000" algn="tl" rotWithShape="0">
                    <a:schemeClr val="dk1">
                      <a:alpha val="40000"/>
                    </a:schemeClr>
                  </a:outerShdw>
                </a:effectLst>
              </a:rPr>
              <a:t>I00-I99</a:t>
            </a: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0"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6"/>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7"/>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8"/>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文本框 9"/>
          <p:cNvSpPr txBox="1"/>
          <p:nvPr>
            <p:custDataLst>
              <p:tags r:id="rId2"/>
            </p:custDataLst>
          </p:nvPr>
        </p:nvSpPr>
        <p:spPr>
          <a:xfrm>
            <a:off x="3686810" y="2093595"/>
            <a:ext cx="5978525" cy="86614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b="1" dirty="0">
                <a:ln>
                  <a:solidFill>
                    <a:schemeClr val="accent1">
                      <a:lumMod val="75000"/>
                    </a:schemeClr>
                  </a:solidFill>
                </a:ln>
                <a:solidFill>
                  <a:prstClr val="white">
                    <a:lumMod val="50000"/>
                  </a:prstClr>
                </a:solidFill>
                <a:latin typeface="Century Gothic" panose="020B0502020202020204" pitchFamily="34" charset="0"/>
              </a:rPr>
              <a:t>Code Structure:</a:t>
            </a:r>
            <a:r>
              <a:rPr lang="en-US" altLang="zh-CN" sz="1400" dirty="0">
                <a:ln>
                  <a:solidFill>
                    <a:schemeClr val="accent1">
                      <a:lumMod val="75000"/>
                    </a:schemeClr>
                  </a:solidFill>
                </a:ln>
                <a:solidFill>
                  <a:prstClr val="white">
                    <a:lumMod val="50000"/>
                  </a:prstClr>
                </a:solidFill>
                <a:latin typeface="Century Gothic" panose="020B0502020202020204" pitchFamily="34" charset="0"/>
              </a:rPr>
              <a:t> Codes in ICD-10 typically consist of letters and numbers. Each code has a specific structure that indicates the group of diseases, subgroup, and specific diagnosis or condition</a:t>
            </a:r>
            <a:r>
              <a:rPr lang="sr-Latn-RS" altLang="zh-CN" sz="1400" dirty="0">
                <a:ln>
                  <a:solidFill>
                    <a:schemeClr val="accent1">
                      <a:lumMod val="75000"/>
                    </a:schemeClr>
                  </a:solidFill>
                </a:ln>
                <a:solidFill>
                  <a:prstClr val="white">
                    <a:lumMod val="50000"/>
                  </a:prstClr>
                </a:solidFill>
                <a:latin typeface="Century Gothic" panose="020B0502020202020204" pitchFamily="34" charset="0"/>
              </a:rPr>
              <a:t>.</a:t>
            </a:r>
            <a:r>
              <a:rPr lang="en-US" altLang="zh-CN" sz="1400" dirty="0">
                <a:ln>
                  <a:solidFill>
                    <a:schemeClr val="accent1">
                      <a:lumMod val="75000"/>
                    </a:schemeClr>
                  </a:solidFill>
                </a:ln>
                <a:solidFill>
                  <a:prstClr val="white">
                    <a:lumMod val="50000"/>
                  </a:prstClr>
                </a:solidFill>
                <a:latin typeface="Century Gothic" panose="020B0502020202020204" pitchFamily="34" charset="0"/>
              </a:rPr>
              <a:t> </a:t>
            </a:r>
          </a:p>
        </p:txBody>
      </p:sp>
      <p:sp>
        <p:nvSpPr>
          <p:cNvPr id="11" name="PA-文本框 10"/>
          <p:cNvSpPr txBox="1"/>
          <p:nvPr>
            <p:custDataLst>
              <p:tags r:id="rId3"/>
            </p:custDataLst>
          </p:nvPr>
        </p:nvSpPr>
        <p:spPr>
          <a:xfrm>
            <a:off x="5541010" y="839470"/>
            <a:ext cx="1819910" cy="706755"/>
          </a:xfrm>
          <a:prstGeom prst="rect">
            <a:avLst/>
          </a:prstGeom>
          <a:noFill/>
        </p:spPr>
        <p:txBody>
          <a:bodyPr wrap="none" rtlCol="0">
            <a:spAutoFit/>
          </a:bodyPr>
          <a:lstStyle/>
          <a:p>
            <a:pPr lvl="0" algn="l">
              <a:defRPr/>
            </a:pPr>
            <a:r>
              <a:rPr lang="sr-Latn-R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ea typeface="Microsoft YaHei" panose="020B0503020204020204" charset="-122"/>
              </a:rPr>
              <a:t>ICD-10</a:t>
            </a:r>
          </a:p>
        </p:txBody>
      </p:sp>
      <p:cxnSp>
        <p:nvCxnSpPr>
          <p:cNvPr id="12" name="PA-直接连接符 11"/>
          <p:cNvCxnSpPr/>
          <p:nvPr>
            <p:custDataLst>
              <p:tags r:id="rId4"/>
            </p:custDataLst>
          </p:nvPr>
        </p:nvCxnSpPr>
        <p:spPr>
          <a:xfrm>
            <a:off x="3686578" y="329397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PA-文本框 9"/>
          <p:cNvSpPr txBox="1"/>
          <p:nvPr>
            <p:custDataLst>
              <p:tags r:id="rId5"/>
            </p:custDataLst>
          </p:nvPr>
        </p:nvSpPr>
        <p:spPr>
          <a:xfrm>
            <a:off x="3686810" y="3429000"/>
            <a:ext cx="5978525" cy="138303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sz="1400" b="1"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Categorization: Codes are organized into a hierarchical structure. At the top of this hierarchy are major groups of diseases (e.g., heart diseases), followed by subgroups (e.g., specific heart diseases), and further down to specific diagnoses or conditions </a:t>
            </a:r>
            <a:endParaRPr lang="sr-Latn-RS" sz="1400" b="1"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endParaRPr>
          </a:p>
          <a:p>
            <a:pPr lvl="0" algn="just">
              <a:lnSpc>
                <a:spcPct val="120000"/>
              </a:lnSpc>
              <a:defRPr/>
            </a:pPr>
            <a:r>
              <a:rPr lang="en-US" sz="1400" b="1"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(e.g., myocardial infarction).</a:t>
            </a:r>
          </a:p>
        </p:txBody>
      </p:sp>
      <p:sp>
        <p:nvSpPr>
          <p:cNvPr id="4" name="Text Box 3"/>
          <p:cNvSpPr txBox="1"/>
          <p:nvPr/>
        </p:nvSpPr>
        <p:spPr>
          <a:xfrm>
            <a:off x="4308475" y="5149850"/>
            <a:ext cx="120142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en-US">
                <a:ln>
                  <a:solidFill>
                    <a:schemeClr val="accent1">
                      <a:lumMod val="75000"/>
                    </a:schemeClr>
                  </a:solidFill>
                </a:ln>
                <a:solidFill>
                  <a:schemeClr val="tx1"/>
                </a:solidFill>
                <a:effectLst>
                  <a:outerShdw blurRad="38100" dist="19050" dir="2700000" algn="tl" rotWithShape="0">
                    <a:schemeClr val="dk1">
                      <a:alpha val="40000"/>
                    </a:schemeClr>
                  </a:outerShdw>
                </a:effectLst>
              </a:rPr>
              <a:t>N00-N99</a:t>
            </a:r>
          </a:p>
        </p:txBody>
      </p:sp>
      <p:sp>
        <p:nvSpPr>
          <p:cNvPr id="13" name="Text Box 12"/>
          <p:cNvSpPr txBox="1"/>
          <p:nvPr/>
        </p:nvSpPr>
        <p:spPr>
          <a:xfrm>
            <a:off x="5541010" y="5650230"/>
            <a:ext cx="110998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lstStyle/>
          <a:p>
            <a:r>
              <a:rPr lang="en-US">
                <a:ln>
                  <a:solidFill>
                    <a:schemeClr val="accent1">
                      <a:lumMod val="75000"/>
                    </a:schemeClr>
                  </a:solidFill>
                </a:ln>
                <a:solidFill>
                  <a:schemeClr val="accent1"/>
                </a:solidFill>
                <a:effectLst>
                  <a:outerShdw blurRad="38100" dist="25400" dir="5400000" algn="ctr" rotWithShape="0">
                    <a:srgbClr val="6E747A">
                      <a:alpha val="43000"/>
                    </a:srgbClr>
                  </a:outerShdw>
                </a:effectLst>
              </a:rPr>
              <a:t>K00-K93</a:t>
            </a:r>
          </a:p>
        </p:txBody>
      </p:sp>
      <p:sp>
        <p:nvSpPr>
          <p:cNvPr id="14" name="Text Box 13"/>
          <p:cNvSpPr txBox="1"/>
          <p:nvPr/>
        </p:nvSpPr>
        <p:spPr>
          <a:xfrm>
            <a:off x="6650990" y="5149850"/>
            <a:ext cx="106997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lstStyle/>
          <a:p>
            <a:pPr algn="ctr"/>
            <a:r>
              <a:rPr lang="en-US">
                <a:ln>
                  <a:solidFill>
                    <a:schemeClr val="accent1">
                      <a:lumMod val="75000"/>
                    </a:schemeClr>
                  </a:solidFill>
                </a:ln>
                <a:solidFill>
                  <a:schemeClr val="tx1"/>
                </a:solidFill>
                <a:effectLst>
                  <a:outerShdw blurRad="38100" dist="19050" dir="2700000" algn="tl" rotWithShape="0">
                    <a:schemeClr val="dk1">
                      <a:alpha val="40000"/>
                    </a:schemeClr>
                  </a:outerShdw>
                </a:effectLst>
              </a:rPr>
              <a:t>I00-I99</a:t>
            </a:r>
          </a:p>
        </p:txBody>
      </p:sp>
      <p:pic>
        <p:nvPicPr>
          <p:cNvPr id="19" name="Content Placeholder 18" descr="graphoid-removebg-preview"/>
          <p:cNvPicPr>
            <a:picLocks noGrp="1" noChangeAspect="1"/>
          </p:cNvPicPr>
          <p:nvPr>
            <p:ph idx="1"/>
          </p:nvPr>
        </p:nvPicPr>
        <p:blipFill>
          <a:blip r:embed="rId11" cstate="print"/>
          <a:srcRect l="39582" t="61827" r="39206" b="19136"/>
          <a:stretch>
            <a:fillRect/>
          </a:stretch>
        </p:blipFill>
        <p:spPr>
          <a:xfrm>
            <a:off x="2266950" y="2848610"/>
            <a:ext cx="1259840" cy="14732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1" cstate="print"/>
          <a:stretch>
            <a:fillRect/>
          </a:stretch>
        </a:blip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a:xfrm flipV="1">
            <a:off x="2550160" y="264160"/>
            <a:ext cx="8803640" cy="100966"/>
          </a:xfrm>
        </p:spPr>
        <p:txBody>
          <a:bodyPr/>
          <a:lstStyle/>
          <a:p>
            <a:r>
              <a:rPr lang="sr-Latn-RS" dirty="0"/>
              <a:t>.</a:t>
            </a:r>
            <a:endParaRPr lang="en-US" dirty="0"/>
          </a:p>
        </p:txBody>
      </p:sp>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7"/>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8"/>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9"/>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文本框 9"/>
          <p:cNvSpPr txBox="1"/>
          <p:nvPr>
            <p:custDataLst>
              <p:tags r:id="rId2"/>
            </p:custDataLst>
          </p:nvPr>
        </p:nvSpPr>
        <p:spPr>
          <a:xfrm>
            <a:off x="3686810" y="1589405"/>
            <a:ext cx="6048375" cy="1124585"/>
          </a:xfrm>
          <a:prstGeom prst="rect">
            <a:avLst/>
          </a:prstGeom>
          <a:noFill/>
        </p:spPr>
        <p:txBody>
          <a:bodyPr wrap="square" rtlCol="0">
            <a:spAutoFit/>
          </a:bodyPr>
          <a:lstStyle/>
          <a:p>
            <a:pPr lvl="0" algn="just">
              <a:lnSpc>
                <a:spcPct val="120000"/>
              </a:lnSpc>
              <a:defRPr/>
            </a:pPr>
            <a:r>
              <a:rPr lang="en-US" altLang="zh-CN" sz="1400" b="1" dirty="0">
                <a:ln/>
                <a:solidFill>
                  <a:schemeClr val="tx1"/>
                </a:solidFill>
                <a:effectLst>
                  <a:outerShdw blurRad="38100" dist="19050" dir="2700000" algn="tl" rotWithShape="0">
                    <a:schemeClr val="dk1">
                      <a:alpha val="40000"/>
                    </a:schemeClr>
                  </a:outerShdw>
                </a:effectLst>
                <a:latin typeface="Century Gothic" panose="020B0502020202020204" pitchFamily="34" charset="0"/>
              </a:rPr>
              <a:t>Diagnostic Precision</a:t>
            </a:r>
            <a:r>
              <a:rPr lang="en-US" altLang="zh-CN" sz="1400" b="1" dirty="0">
                <a:ln>
                  <a:noFill/>
                </a:ln>
                <a:solidFill>
                  <a:prstClr val="white">
                    <a:lumMod val="50000"/>
                  </a:prstClr>
                </a:solidFill>
                <a:latin typeface="Century Gothic" panose="020B0502020202020204" pitchFamily="34" charset="0"/>
              </a:rPr>
              <a:t>:</a:t>
            </a:r>
            <a:r>
              <a:rPr lang="en-US" altLang="zh-CN" sz="1400" dirty="0">
                <a:ln>
                  <a:solidFill>
                    <a:schemeClr val="accent1">
                      <a:lumMod val="75000"/>
                    </a:schemeClr>
                  </a:solidFill>
                </a:ln>
                <a:solidFill>
                  <a:prstClr val="white">
                    <a:lumMod val="50000"/>
                  </a:prstClr>
                </a:solidFill>
                <a:latin typeface="Century Gothic" panose="020B0502020202020204" pitchFamily="34" charset="0"/>
              </a:rPr>
              <a:t> </a:t>
            </a: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Codes in ICD-10 allow for precise classification of diagnoses and conditions. This means that there is an appropriate code for each disease or condition that reflects its specific diagnosis</a:t>
            </a:r>
            <a:r>
              <a:rPr lang="sr-Latn-R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t>
            </a:r>
            <a:endPar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p:txBody>
      </p:sp>
      <p:sp>
        <p:nvSpPr>
          <p:cNvPr id="11" name="PA-文本框 10"/>
          <p:cNvSpPr txBox="1"/>
          <p:nvPr>
            <p:custDataLst>
              <p:tags r:id="rId3"/>
            </p:custDataLst>
          </p:nvPr>
        </p:nvSpPr>
        <p:spPr>
          <a:xfrm>
            <a:off x="5186045" y="743314"/>
            <a:ext cx="1819910" cy="706755"/>
          </a:xfrm>
          <a:prstGeom prst="rect">
            <a:avLst/>
          </a:prstGeom>
          <a:noFill/>
        </p:spPr>
        <p:txBody>
          <a:bodyPr wrap="none" rtlCol="0">
            <a:spAutoFit/>
          </a:bodyPr>
          <a:lstStyle/>
          <a:p>
            <a:pPr lvl="0" algn="l">
              <a:defRPr/>
            </a:pPr>
            <a:r>
              <a:rPr lang="sr-Latn-R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ea typeface="Microsoft YaHei" panose="020B0503020204020204" charset="-122"/>
              </a:rPr>
              <a:t>ICD-10</a:t>
            </a:r>
          </a:p>
        </p:txBody>
      </p:sp>
      <p:sp>
        <p:nvSpPr>
          <p:cNvPr id="3" name="PA-文本框 9"/>
          <p:cNvSpPr txBox="1"/>
          <p:nvPr>
            <p:custDataLst>
              <p:tags r:id="rId4"/>
            </p:custDataLst>
          </p:nvPr>
        </p:nvSpPr>
        <p:spPr>
          <a:xfrm>
            <a:off x="3756660" y="2752090"/>
            <a:ext cx="5978525" cy="86614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sz="1400" b="1"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International Use: </a:t>
            </a:r>
            <a:r>
              <a:rPr lang="en-US" sz="1400"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ICD-10 is a standardized classification used worldwide. This means that the same codes are used in different countries to facilitate international comparisons of health data</a:t>
            </a:r>
            <a:r>
              <a:rPr lang="sr-Latn-RS" sz="1400"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a:t>
            </a:r>
            <a:endParaRPr lang="en-US" sz="1400" dirty="0">
              <a:ln>
                <a:solidFill>
                  <a:schemeClr val="accent1">
                    <a:lumMod val="40000"/>
                    <a:lumOff val="60000"/>
                  </a:schemeClr>
                </a:solidFill>
              </a:ln>
              <a:latin typeface="Century Gothic" panose="020B0502020202020204" pitchFamily="34" charset="0"/>
              <a:cs typeface="Century Gothic" panose="020B0502020202020204" pitchFamily="34" charset="0"/>
              <a:sym typeface="+mn-ea"/>
            </a:endParaRPr>
          </a:p>
        </p:txBody>
      </p:sp>
      <p:sp>
        <p:nvSpPr>
          <p:cNvPr id="2" name="PA-文本框 9"/>
          <p:cNvSpPr txBox="1"/>
          <p:nvPr>
            <p:custDataLst>
              <p:tags r:id="rId5"/>
            </p:custDataLst>
          </p:nvPr>
        </p:nvSpPr>
        <p:spPr>
          <a:xfrm>
            <a:off x="3756660" y="3704590"/>
            <a:ext cx="5978525" cy="86614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sz="1400" b="1">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Updates and Revisions:</a:t>
            </a:r>
            <a:r>
              <a:rPr lang="en-US" sz="140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 ICD-10 is periodically updated to reflect medical advancements and changes in practice. There are also versions that are specific to certain regions or countries.</a:t>
            </a:r>
          </a:p>
        </p:txBody>
      </p:sp>
      <p:sp>
        <p:nvSpPr>
          <p:cNvPr id="16" name="PA-文本框 9"/>
          <p:cNvSpPr txBox="1"/>
          <p:nvPr>
            <p:custDataLst>
              <p:tags r:id="rId6"/>
            </p:custDataLst>
          </p:nvPr>
        </p:nvSpPr>
        <p:spPr>
          <a:xfrm>
            <a:off x="3832860" y="4657090"/>
            <a:ext cx="5978525" cy="866140"/>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sz="1400" b="1">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Nomenclature: </a:t>
            </a:r>
            <a:r>
              <a:rPr lang="en-US" sz="1400">
                <a:ln>
                  <a:solidFill>
                    <a:schemeClr val="accent1">
                      <a:lumMod val="40000"/>
                      <a:lumOff val="60000"/>
                    </a:schemeClr>
                  </a:solidFill>
                </a:ln>
                <a:latin typeface="Century Gothic" panose="020B0502020202020204" pitchFamily="34" charset="0"/>
                <a:cs typeface="Century Gothic" panose="020B0502020202020204" pitchFamily="34" charset="0"/>
                <a:sym typeface="+mn-ea"/>
              </a:rPr>
              <a:t>Each code has its own name or nomenclature that describes the diagnosis or condition. This nomenclature often includes medical terms and descriptors.</a:t>
            </a:r>
          </a:p>
        </p:txBody>
      </p:sp>
      <p:pic>
        <p:nvPicPr>
          <p:cNvPr id="19" name="Content Placeholder 18" descr="graphoid-removebg-preview"/>
          <p:cNvPicPr>
            <a:picLocks noGrp="1" noChangeAspect="1"/>
          </p:cNvPicPr>
          <p:nvPr>
            <p:ph idx="1"/>
          </p:nvPr>
        </p:nvPicPr>
        <p:blipFill>
          <a:blip r:embed="rId12" cstate="print"/>
          <a:srcRect l="39582" t="61827" r="39206" b="19136"/>
          <a:stretch>
            <a:fillRect/>
          </a:stretch>
        </p:blipFill>
        <p:spPr>
          <a:xfrm>
            <a:off x="2230755" y="2752090"/>
            <a:ext cx="1245870" cy="14566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p:bldP spid="2"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1"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6"/>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7"/>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8"/>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6"/>
            <p:cNvSpPr/>
            <p:nvPr>
              <p:custDataLst>
                <p:tags r:id="rId9"/>
              </p:custDataLst>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 name="PA-文本框 9"/>
          <p:cNvSpPr txBox="1"/>
          <p:nvPr>
            <p:custDataLst>
              <p:tags r:id="rId2"/>
            </p:custDataLst>
          </p:nvPr>
        </p:nvSpPr>
        <p:spPr>
          <a:xfrm>
            <a:off x="3811086" y="1058862"/>
            <a:ext cx="5978525" cy="1641475"/>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dirty="0">
                <a:ln>
                  <a:solidFill>
                    <a:schemeClr val="accent1">
                      <a:lumMod val="75000"/>
                    </a:schemeClr>
                  </a:solidFill>
                </a:ln>
                <a:solidFill>
                  <a:prstClr val="white">
                    <a:lumMod val="50000"/>
                  </a:prstClr>
                </a:solidFill>
                <a:latin typeface="Century Gothic" panose="020B0502020202020204" pitchFamily="34" charset="0"/>
              </a:rPr>
              <a:t>In essence, codes in ICD-10 are a crucial tool for organizing and communicating medical diagnoses and conditions, both in clinical practice and in the broader context of healthcare. They enable the precise identification and documentation of diseases and conditions, which is essential for providing adequate healthcare, conducting research, and managing healthcare systems.</a:t>
            </a:r>
          </a:p>
        </p:txBody>
      </p:sp>
      <p:cxnSp>
        <p:nvCxnSpPr>
          <p:cNvPr id="12" name="PA-直接连接符 11"/>
          <p:cNvCxnSpPr/>
          <p:nvPr>
            <p:custDataLst>
              <p:tags r:id="rId3"/>
            </p:custDataLst>
          </p:nvPr>
        </p:nvCxnSpPr>
        <p:spPr>
          <a:xfrm>
            <a:off x="3686578" y="329397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 Box 13"/>
          <p:cNvSpPr txBox="1"/>
          <p:nvPr/>
        </p:nvSpPr>
        <p:spPr>
          <a:xfrm>
            <a:off x="5841365" y="3429000"/>
            <a:ext cx="1527175" cy="70675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en-US" sz="4000">
                <a:ln/>
                <a:solidFill>
                  <a:schemeClr val="accent1"/>
                </a:solidFill>
                <a:effectLst>
                  <a:outerShdw blurRad="38100" dist="25400" dir="5400000" algn="ctr" rotWithShape="0">
                    <a:srgbClr val="6E747A">
                      <a:alpha val="43000"/>
                    </a:srgbClr>
                  </a:outerShdw>
                </a:effectLst>
              </a:rPr>
              <a:t>I</a:t>
            </a:r>
            <a:r>
              <a:rPr lang="sr-Latn-RS" altLang="en-US" sz="4000">
                <a:ln/>
                <a:solidFill>
                  <a:schemeClr val="accent1"/>
                </a:solidFill>
                <a:effectLst>
                  <a:outerShdw blurRad="38100" dist="25400" dir="5400000" algn="ctr" rotWithShape="0">
                    <a:srgbClr val="6E747A">
                      <a:alpha val="43000"/>
                    </a:srgbClr>
                  </a:outerShdw>
                </a:effectLst>
              </a:rPr>
              <a:t>10</a:t>
            </a:r>
          </a:p>
        </p:txBody>
      </p:sp>
      <p:sp>
        <p:nvSpPr>
          <p:cNvPr id="15" name="PA-文本框 9"/>
          <p:cNvSpPr txBox="1"/>
          <p:nvPr>
            <p:custDataLst>
              <p:tags r:id="rId4"/>
            </p:custDataLst>
          </p:nvPr>
        </p:nvSpPr>
        <p:spPr>
          <a:xfrm>
            <a:off x="3175000" y="4416425"/>
            <a:ext cx="3279775" cy="1124585"/>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dirty="0">
                <a:ln>
                  <a:solidFill>
                    <a:schemeClr val="accent1">
                      <a:lumMod val="75000"/>
                    </a:schemeClr>
                  </a:solidFill>
                </a:ln>
                <a:solidFill>
                  <a:prstClr val="white">
                    <a:lumMod val="50000"/>
                  </a:prstClr>
                </a:solidFill>
                <a:latin typeface="Century Gothic" panose="020B0502020202020204" pitchFamily="34" charset="0"/>
              </a:rPr>
              <a:t>I: The first component of the code, the letter "I," indicates the group of diseases. In this case, "I" represents cardiovascular diseases.</a:t>
            </a:r>
          </a:p>
        </p:txBody>
      </p:sp>
      <p:sp>
        <p:nvSpPr>
          <p:cNvPr id="16" name="PA-文本框 9"/>
          <p:cNvSpPr txBox="1"/>
          <p:nvPr>
            <p:custDataLst>
              <p:tags r:id="rId5"/>
            </p:custDataLst>
          </p:nvPr>
        </p:nvSpPr>
        <p:spPr>
          <a:xfrm>
            <a:off x="6922770" y="4416425"/>
            <a:ext cx="3442335" cy="1641475"/>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dirty="0">
                <a:ln>
                  <a:solidFill>
                    <a:schemeClr val="accent1">
                      <a:lumMod val="75000"/>
                    </a:schemeClr>
                  </a:solidFill>
                </a:ln>
                <a:solidFill>
                  <a:prstClr val="white">
                    <a:lumMod val="50000"/>
                  </a:prstClr>
                </a:solidFill>
                <a:latin typeface="Century Gothic" panose="020B0502020202020204" pitchFamily="34" charset="0"/>
              </a:rPr>
              <a:t>10: The second component of the code, the number "10," represents a specific diagnosis or condition within that group. In this example, "10" denotes "hypertension," which is a medical term for high blood pressure</a:t>
            </a:r>
            <a:r>
              <a:rPr lang="sr-Latn-RS" altLang="zh-CN" sz="1400" dirty="0">
                <a:ln>
                  <a:solidFill>
                    <a:schemeClr val="accent1">
                      <a:lumMod val="75000"/>
                    </a:schemeClr>
                  </a:solidFill>
                </a:ln>
                <a:solidFill>
                  <a:prstClr val="white">
                    <a:lumMod val="50000"/>
                  </a:prstClr>
                </a:solidFill>
                <a:latin typeface="Century Gothic" panose="020B0502020202020204" pitchFamily="34" charset="0"/>
              </a:rPr>
              <a:t>.</a:t>
            </a:r>
            <a:endParaRPr lang="en-US" altLang="zh-CN" sz="1400" dirty="0">
              <a:ln>
                <a:solidFill>
                  <a:schemeClr val="accent1">
                    <a:lumMod val="75000"/>
                  </a:schemeClr>
                </a:solidFill>
              </a:ln>
              <a:solidFill>
                <a:prstClr val="white">
                  <a:lumMod val="50000"/>
                </a:prstClr>
              </a:solidFill>
              <a:latin typeface="Century Gothic" panose="020B0502020202020204" pitchFamily="34" charset="0"/>
            </a:endParaRPr>
          </a:p>
        </p:txBody>
      </p:sp>
      <p:cxnSp>
        <p:nvCxnSpPr>
          <p:cNvPr id="17" name="Straight Arrow Connector 16"/>
          <p:cNvCxnSpPr/>
          <p:nvPr/>
        </p:nvCxnSpPr>
        <p:spPr>
          <a:xfrm flipV="1">
            <a:off x="4543425" y="3778250"/>
            <a:ext cx="1673860" cy="6896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6978015" y="3778250"/>
            <a:ext cx="1743710" cy="730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a:p>
        </p:txBody>
      </p:sp>
      <p:sp>
        <p:nvSpPr>
          <p:cNvPr id="2" name="矩形 1"/>
          <p:cNvSpPr/>
          <p:nvPr/>
        </p:nvSpPr>
        <p:spPr>
          <a:xfrm>
            <a:off x="394335" y="364808"/>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70050" y="788670"/>
            <a:ext cx="8852535" cy="830997"/>
          </a:xfrm>
          <a:prstGeom prst="rect">
            <a:avLst/>
          </a:prstGeom>
          <a:noFill/>
        </p:spPr>
        <p:txBody>
          <a:bodyPr wrap="square" rtlCol="0">
            <a:spAutoFit/>
          </a:bodyPr>
          <a:lstStyle/>
          <a:p>
            <a:pPr lvl="0" algn="ctr">
              <a:defRPr/>
            </a:pPr>
            <a:r>
              <a:rPr lang="zh-CN" altLang="en-US" sz="2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The difference between the ninth (ICD-9) </a:t>
            </a:r>
            <a:endParaRPr lang="sr-Latn-RS" altLang="zh-CN" sz="2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endParaRPr>
          </a:p>
          <a:p>
            <a:pPr lvl="0" algn="ctr">
              <a:defRPr/>
            </a:pPr>
            <a:r>
              <a:rPr lang="zh-CN" altLang="en-US" sz="2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and tenth (ICD-10) revisions </a:t>
            </a:r>
          </a:p>
        </p:txBody>
      </p:sp>
      <p:grpSp>
        <p:nvGrpSpPr>
          <p:cNvPr id="28" name="组合 27"/>
          <p:cNvGrpSpPr/>
          <p:nvPr/>
        </p:nvGrpSpPr>
        <p:grpSpPr>
          <a:xfrm>
            <a:off x="662941" y="2028189"/>
            <a:ext cx="5380355" cy="2985770"/>
            <a:chOff x="867722" y="1369207"/>
            <a:chExt cx="5013006" cy="3123828"/>
          </a:xfrm>
        </p:grpSpPr>
        <p:sp>
          <p:nvSpPr>
            <p:cNvPr id="9" name="矩形 8"/>
            <p:cNvSpPr/>
            <p:nvPr/>
          </p:nvSpPr>
          <p:spPr>
            <a:xfrm>
              <a:off x="867722" y="1369207"/>
              <a:ext cx="5013006" cy="31238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文本框 16"/>
            <p:cNvSpPr txBox="1"/>
            <p:nvPr/>
          </p:nvSpPr>
          <p:spPr>
            <a:xfrm>
              <a:off x="967710" y="1803036"/>
              <a:ext cx="4813030" cy="2255508"/>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600" b="1" u="sng" dirty="0">
                  <a:solidFill>
                    <a:schemeClr val="bg1"/>
                  </a:solidFill>
                  <a:latin typeface="Century Gothic" panose="020B0502020202020204" pitchFamily="34" charset="0"/>
                  <a:sym typeface="+mn-ea"/>
                </a:rPr>
                <a:t>Number and structure of codes: </a:t>
              </a:r>
              <a:r>
                <a:rPr lang="en-US" altLang="zh-CN" sz="1600" b="1" dirty="0">
                  <a:solidFill>
                    <a:schemeClr val="bg1"/>
                  </a:solidFill>
                  <a:latin typeface="Century Gothic" panose="020B0502020202020204" pitchFamily="34" charset="0"/>
                  <a:sym typeface="+mn-ea"/>
                </a:rPr>
                <a:t>ICD-9 uses a numerical scheme for coding diseases, while ICD-10 combines letters and numbers. For example, in ICD-9, a diagnosis may be coded with a number like "250" for diabetes, while in ICD-10, an alphanumeric code like "E11" is used for diabetes type 2.</a:t>
              </a:r>
            </a:p>
          </p:txBody>
        </p:sp>
      </p:grpSp>
      <p:grpSp>
        <p:nvGrpSpPr>
          <p:cNvPr id="29" name="组合 28"/>
          <p:cNvGrpSpPr/>
          <p:nvPr/>
        </p:nvGrpSpPr>
        <p:grpSpPr>
          <a:xfrm>
            <a:off x="6134100" y="2028825"/>
            <a:ext cx="5073015" cy="2985135"/>
            <a:chOff x="6311257" y="4360474"/>
            <a:chExt cx="4941586" cy="590681"/>
          </a:xfrm>
        </p:grpSpPr>
        <p:sp>
          <p:nvSpPr>
            <p:cNvPr id="13" name="矩形 12"/>
            <p:cNvSpPr/>
            <p:nvPr/>
          </p:nvSpPr>
          <p:spPr>
            <a:xfrm>
              <a:off x="6311257" y="4360474"/>
              <a:ext cx="4852686" cy="5906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文本框 18"/>
            <p:cNvSpPr txBox="1"/>
            <p:nvPr/>
          </p:nvSpPr>
          <p:spPr>
            <a:xfrm>
              <a:off x="6311257" y="4418541"/>
              <a:ext cx="4941586" cy="212977"/>
            </a:xfrm>
            <a:prstGeom prst="rect">
              <a:avLst/>
            </a:prstGeom>
            <a:noFill/>
          </p:spPr>
          <p:txBody>
            <a:bodyPr wrap="square" rtlCol="0">
              <a:spAutoFit/>
              <a:scene3d>
                <a:camera prst="orthographicFront"/>
                <a:lightRig rig="threePt" dir="t"/>
              </a:scene3d>
              <a:sp3d contourW="12700"/>
            </a:bodyPr>
            <a:lstStyle/>
            <a:p>
              <a:pPr lvl="0" algn="just"/>
              <a:r>
                <a:rPr lang="zh-CN" altLang="en-US" sz="1600" b="1" u="sng" dirty="0">
                  <a:solidFill>
                    <a:schemeClr val="bg1"/>
                  </a:solidFill>
                  <a:latin typeface="Century Gothic" panose="020B0502020202020204" pitchFamily="34" charset="0"/>
                  <a:cs typeface="Century Gothic" panose="020B0502020202020204" pitchFamily="34" charset="0"/>
                </a:rPr>
                <a:t>Precision of diagnoses: </a:t>
              </a:r>
              <a:r>
                <a:rPr lang="zh-CN" altLang="en-US" sz="1600" b="1" dirty="0">
                  <a:solidFill>
                    <a:schemeClr val="bg1"/>
                  </a:solidFill>
                  <a:latin typeface="Century Gothic" panose="020B0502020202020204" pitchFamily="34" charset="0"/>
                  <a:cs typeface="Century Gothic" panose="020B0502020202020204" pitchFamily="34" charset="0"/>
                </a:rPr>
                <a:t>ICD-10 is more precise in coding diagnoses and conditions compared to ICD-9. This allows for more accurate identification and documentation of medical diagnoses</a:t>
              </a:r>
              <a:r>
                <a:rPr lang="sr-Latn-RS" altLang="zh-CN" sz="1600" b="1" dirty="0">
                  <a:solidFill>
                    <a:schemeClr val="bg1"/>
                  </a:solidFill>
                  <a:latin typeface="Century Gothic" panose="020B0502020202020204" pitchFamily="34" charset="0"/>
                  <a:cs typeface="Century Gothic" panose="020B0502020202020204" pitchFamily="34" charset="0"/>
                </a:rPr>
                <a:t>.</a:t>
              </a:r>
              <a:endParaRPr lang="zh-CN" altLang="en-US" sz="1600" b="1" dirty="0">
                <a:solidFill>
                  <a:schemeClr val="bg1"/>
                </a:solidFill>
                <a:latin typeface="Century Gothic" panose="020B0502020202020204" pitchFamily="34" charset="0"/>
                <a:cs typeface="Century Gothic" panose="020B0502020202020204" pitchFamily="34" charset="0"/>
              </a:endParaRPr>
            </a:p>
          </p:txBody>
        </p:sp>
      </p:grpSp>
      <p:sp>
        <p:nvSpPr>
          <p:cNvPr id="11" name="文本框 18"/>
          <p:cNvSpPr txBox="1"/>
          <p:nvPr/>
        </p:nvSpPr>
        <p:spPr>
          <a:xfrm>
            <a:off x="6134100" y="3728799"/>
            <a:ext cx="5073015" cy="1076325"/>
          </a:xfrm>
          <a:prstGeom prst="rect">
            <a:avLst/>
          </a:prstGeom>
          <a:noFill/>
        </p:spPr>
        <p:txBody>
          <a:bodyPr wrap="square" rtlCol="0">
            <a:spAutoFit/>
            <a:scene3d>
              <a:camera prst="orthographicFront"/>
              <a:lightRig rig="threePt" dir="t"/>
            </a:scene3d>
            <a:sp3d contourW="12700"/>
          </a:bodyPr>
          <a:lstStyle/>
          <a:p>
            <a:pPr lvl="0" algn="just"/>
            <a:r>
              <a:rPr lang="zh-CN" altLang="en-US" sz="1600" b="1" u="sng" dirty="0">
                <a:solidFill>
                  <a:schemeClr val="bg1"/>
                </a:solidFill>
                <a:latin typeface="Century Gothic" panose="020B0502020202020204" pitchFamily="34" charset="0"/>
                <a:cs typeface="Century Gothic" panose="020B0502020202020204" pitchFamily="34" charset="0"/>
              </a:rPr>
              <a:t>Number of diagnoses: </a:t>
            </a:r>
            <a:r>
              <a:rPr lang="zh-CN" altLang="en-US" sz="1600" b="1" dirty="0">
                <a:solidFill>
                  <a:schemeClr val="bg1"/>
                </a:solidFill>
                <a:latin typeface="Century Gothic" panose="020B0502020202020204" pitchFamily="34" charset="0"/>
                <a:cs typeface="Century Gothic" panose="020B0502020202020204" pitchFamily="34" charset="0"/>
              </a:rPr>
              <a:t>ICD-10 includes a much larger number of diagnoses and codes compared to ICD-9. This enables more detailed classification of medical conditions.</a:t>
            </a:r>
          </a:p>
        </p:txBody>
      </p:sp>
      <p:pic>
        <p:nvPicPr>
          <p:cNvPr id="18" name="Content Placeholder 17"/>
          <p:cNvPicPr>
            <a:picLocks noGrp="1" noChangeAspect="1"/>
          </p:cNvPicPr>
          <p:nvPr>
            <p:ph idx="1"/>
          </p:nvPr>
        </p:nvPicPr>
        <p:blipFill>
          <a:blip r:embed="rId3" cstate="print"/>
          <a:srcRect l="19800" t="31008" r="49156" b="53626"/>
          <a:stretch>
            <a:fillRect/>
          </a:stretch>
        </p:blipFill>
        <p:spPr>
          <a:xfrm>
            <a:off x="629535" y="5079349"/>
            <a:ext cx="5562444" cy="1325563"/>
          </a:xfrm>
          <a:prstGeom prst="rect">
            <a:avLst/>
          </a:prstGeom>
        </p:spPr>
      </p:pic>
      <p:pic>
        <p:nvPicPr>
          <p:cNvPr id="20" name="Content Placeholder 17"/>
          <p:cNvPicPr>
            <a:picLocks noChangeAspect="1"/>
          </p:cNvPicPr>
          <p:nvPr/>
        </p:nvPicPr>
        <p:blipFill>
          <a:blip r:embed="rId3" cstate="print"/>
          <a:srcRect l="19800" t="46155" r="49052" b="37531"/>
          <a:stretch>
            <a:fillRect/>
          </a:stretch>
        </p:blipFill>
        <p:spPr>
          <a:xfrm>
            <a:off x="6144590" y="5013960"/>
            <a:ext cx="4981750" cy="139095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矩形 1"/>
          <p:cNvSpPr/>
          <p:nvPr/>
        </p:nvSpPr>
        <p:spPr>
          <a:xfrm>
            <a:off x="394970" y="29432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70050" y="788670"/>
            <a:ext cx="8852535" cy="830997"/>
          </a:xfrm>
          <a:prstGeom prst="rect">
            <a:avLst/>
          </a:prstGeom>
          <a:noFill/>
        </p:spPr>
        <p:txBody>
          <a:bodyPr wrap="square" rtlCol="0">
            <a:spAutoFit/>
          </a:bodyPr>
          <a:lstStyle/>
          <a:p>
            <a:pPr lvl="0" algn="ctr">
              <a:defRPr/>
            </a:pPr>
            <a:r>
              <a:rPr lang="zh-CN" altLang="en-US" sz="24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The difference between the ninth (ICD-9) </a:t>
            </a:r>
            <a:endParaRPr lang="sr-Latn-RS" altLang="zh-CN" sz="24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endParaRPr>
          </a:p>
          <a:p>
            <a:pPr lvl="0" algn="ctr">
              <a:defRPr/>
            </a:pPr>
            <a:r>
              <a:rPr lang="zh-CN" altLang="en-US" sz="24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and tenth</a:t>
            </a:r>
            <a:r>
              <a:rPr lang="sr-Latn-RS" altLang="zh-CN" sz="24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 </a:t>
            </a:r>
            <a:r>
              <a:rPr lang="zh-CN" altLang="en-US" sz="24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icrosoft YaHei" panose="020B0503020204020204" charset="-122"/>
                <a:sym typeface="+mn-ea"/>
              </a:rPr>
              <a:t>(ICD-10) revisions </a:t>
            </a:r>
          </a:p>
        </p:txBody>
      </p:sp>
      <p:grpSp>
        <p:nvGrpSpPr>
          <p:cNvPr id="29" name="组合 28"/>
          <p:cNvGrpSpPr/>
          <p:nvPr/>
        </p:nvGrpSpPr>
        <p:grpSpPr>
          <a:xfrm>
            <a:off x="2076450" y="2331088"/>
            <a:ext cx="7909560" cy="3361055"/>
            <a:chOff x="6311257" y="4396446"/>
            <a:chExt cx="4852686" cy="520212"/>
          </a:xfrm>
        </p:grpSpPr>
        <p:sp>
          <p:nvSpPr>
            <p:cNvPr id="13" name="矩形 12"/>
            <p:cNvSpPr/>
            <p:nvPr/>
          </p:nvSpPr>
          <p:spPr>
            <a:xfrm>
              <a:off x="6311257" y="4396446"/>
              <a:ext cx="4852686" cy="520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文本框 18"/>
            <p:cNvSpPr txBox="1"/>
            <p:nvPr/>
          </p:nvSpPr>
          <p:spPr>
            <a:xfrm>
              <a:off x="6311257" y="4418517"/>
              <a:ext cx="4761205" cy="128456"/>
            </a:xfrm>
            <a:prstGeom prst="rect">
              <a:avLst/>
            </a:prstGeom>
            <a:noFill/>
          </p:spPr>
          <p:txBody>
            <a:bodyPr wrap="square" rtlCol="0">
              <a:spAutoFit/>
              <a:scene3d>
                <a:camera prst="orthographicFront"/>
                <a:lightRig rig="threePt" dir="t"/>
              </a:scene3d>
              <a:sp3d contourW="12700"/>
            </a:bodyPr>
            <a:lstStyle/>
            <a:p>
              <a:pPr lvl="0" algn="just"/>
              <a:r>
                <a:rPr lang="zh-CN" altLang="en-US" sz="1600" b="1" dirty="0">
                  <a:solidFill>
                    <a:schemeClr val="bg1"/>
                  </a:solidFill>
                  <a:latin typeface="Century Gothic" panose="020B0502020202020204" pitchFamily="34" charset="0"/>
                  <a:cs typeface="Century Gothic" panose="020B0502020202020204" pitchFamily="34" charset="0"/>
                </a:rPr>
                <a:t>Organization:</a:t>
              </a:r>
              <a:r>
                <a:rPr lang="zh-CN" altLang="en-US" sz="1600" dirty="0">
                  <a:solidFill>
                    <a:schemeClr val="bg1"/>
                  </a:solidFill>
                  <a:latin typeface="Century Gothic" panose="020B0502020202020204" pitchFamily="34" charset="0"/>
                  <a:cs typeface="Century Gothic" panose="020B0502020202020204" pitchFamily="34" charset="0"/>
                </a:rPr>
                <a:t> </a:t>
              </a:r>
              <a:r>
                <a:rPr lang="zh-CN" altLang="en-US" sz="1600" b="1" dirty="0">
                  <a:solidFill>
                    <a:schemeClr val="bg1"/>
                  </a:solidFill>
                  <a:latin typeface="Century Gothic" panose="020B0502020202020204" pitchFamily="34" charset="0"/>
                  <a:cs typeface="Century Gothic" panose="020B0502020202020204" pitchFamily="34" charset="0"/>
                </a:rPr>
                <a:t>ICD-10 is organized into more detailed disease groups and categories, making it easier to classify conditions precisely. ICD-9 is less detailed in its organization.</a:t>
              </a:r>
            </a:p>
          </p:txBody>
        </p:sp>
      </p:grpSp>
      <p:sp>
        <p:nvSpPr>
          <p:cNvPr id="11" name="文本框 18"/>
          <p:cNvSpPr txBox="1"/>
          <p:nvPr/>
        </p:nvSpPr>
        <p:spPr>
          <a:xfrm>
            <a:off x="2076450" y="3596640"/>
            <a:ext cx="7517130" cy="829945"/>
          </a:xfrm>
          <a:prstGeom prst="rect">
            <a:avLst/>
          </a:prstGeom>
          <a:noFill/>
        </p:spPr>
        <p:txBody>
          <a:bodyPr wrap="square" rtlCol="0">
            <a:spAutoFit/>
            <a:scene3d>
              <a:camera prst="orthographicFront"/>
              <a:lightRig rig="threePt" dir="t"/>
            </a:scene3d>
            <a:sp3d contourW="12700"/>
          </a:bodyPr>
          <a:lstStyle/>
          <a:p>
            <a:pPr lvl="0" algn="just"/>
            <a:r>
              <a:rPr lang="zh-CN" altLang="en-US" sz="1600" b="1" dirty="0">
                <a:solidFill>
                  <a:schemeClr val="bg1"/>
                </a:solidFill>
                <a:latin typeface="Century Gothic" panose="020B0502020202020204" pitchFamily="34" charset="0"/>
                <a:cs typeface="Century Gothic" panose="020B0502020202020204" pitchFamily="34" charset="0"/>
              </a:rPr>
              <a:t>International use:</a:t>
            </a:r>
            <a:r>
              <a:rPr lang="zh-CN" altLang="en-US" sz="1600" dirty="0">
                <a:solidFill>
                  <a:schemeClr val="bg1"/>
                </a:solidFill>
                <a:latin typeface="Century Gothic" panose="020B0502020202020204" pitchFamily="34" charset="0"/>
                <a:cs typeface="Century Gothic" panose="020B0502020202020204" pitchFamily="34" charset="0"/>
              </a:rPr>
              <a:t> </a:t>
            </a:r>
            <a:r>
              <a:rPr lang="zh-CN" altLang="en-US" sz="1600" b="1" dirty="0">
                <a:solidFill>
                  <a:schemeClr val="bg1"/>
                </a:solidFill>
                <a:latin typeface="Century Gothic" panose="020B0502020202020204" pitchFamily="34" charset="0"/>
                <a:cs typeface="Century Gothic" panose="020B0502020202020204" pitchFamily="34" charset="0"/>
              </a:rPr>
              <a:t>ICD-10 is currently the global standard for the classification of diseases and health problems, while ICD-9 is used less and less worldwide.</a:t>
            </a:r>
          </a:p>
        </p:txBody>
      </p:sp>
      <p:sp>
        <p:nvSpPr>
          <p:cNvPr id="3" name="文本框 18"/>
          <p:cNvSpPr txBox="1"/>
          <p:nvPr/>
        </p:nvSpPr>
        <p:spPr>
          <a:xfrm>
            <a:off x="2076450" y="4707890"/>
            <a:ext cx="7517130" cy="829945"/>
          </a:xfrm>
          <a:prstGeom prst="rect">
            <a:avLst/>
          </a:prstGeom>
          <a:noFill/>
        </p:spPr>
        <p:txBody>
          <a:bodyPr wrap="square" rtlCol="0">
            <a:spAutoFit/>
            <a:scene3d>
              <a:camera prst="orthographicFront"/>
              <a:lightRig rig="threePt" dir="t"/>
            </a:scene3d>
            <a:sp3d contourW="12700"/>
          </a:bodyPr>
          <a:lstStyle/>
          <a:p>
            <a:pPr lvl="0" algn="just"/>
            <a:r>
              <a:rPr lang="zh-CN" altLang="en-US" sz="1600" b="1" dirty="0">
                <a:solidFill>
                  <a:schemeClr val="bg1"/>
                </a:solidFill>
                <a:latin typeface="Century Gothic" panose="020B0502020202020204" pitchFamily="34" charset="0"/>
                <a:cs typeface="Century Gothic" panose="020B0502020202020204" pitchFamily="34" charset="0"/>
              </a:rPr>
              <a:t>Coding and influencing factors:</a:t>
            </a:r>
            <a:r>
              <a:rPr lang="zh-CN" altLang="en-US" sz="1600" dirty="0">
                <a:solidFill>
                  <a:schemeClr val="bg1"/>
                </a:solidFill>
                <a:latin typeface="Century Gothic" panose="020B0502020202020204" pitchFamily="34" charset="0"/>
                <a:cs typeface="Century Gothic" panose="020B0502020202020204" pitchFamily="34" charset="0"/>
              </a:rPr>
              <a:t> </a:t>
            </a:r>
            <a:r>
              <a:rPr lang="zh-CN" altLang="en-US" sz="1600" b="1" dirty="0">
                <a:solidFill>
                  <a:schemeClr val="bg1"/>
                </a:solidFill>
                <a:latin typeface="Century Gothic" panose="020B0502020202020204" pitchFamily="34" charset="0"/>
                <a:cs typeface="Century Gothic" panose="020B0502020202020204" pitchFamily="34" charset="0"/>
              </a:rPr>
              <a:t>ICD-10 includes more information about factors influencing a patient's health status, such as risk factors, social determinants, and other characteristics that affect health.</a:t>
            </a:r>
          </a:p>
        </p:txBody>
      </p:sp>
      <p:pic>
        <p:nvPicPr>
          <p:cNvPr id="4" name="Content Placeholder 3" descr="15948864664318-removebg-preview"/>
          <p:cNvPicPr>
            <a:picLocks noGrp="1" noChangeAspect="1"/>
          </p:cNvPicPr>
          <p:nvPr>
            <p:ph idx="1"/>
          </p:nvPr>
        </p:nvPicPr>
        <p:blipFill>
          <a:blip r:embed="rId3" cstate="print"/>
          <a:srcRect l="5062" t="6887" r="50294" b="22151"/>
          <a:stretch>
            <a:fillRect/>
          </a:stretch>
        </p:blipFill>
        <p:spPr>
          <a:xfrm>
            <a:off x="262254" y="1119505"/>
            <a:ext cx="2379345" cy="1831340"/>
          </a:xfrm>
          <a:prstGeom prst="rect">
            <a:avLst/>
          </a:prstGeom>
        </p:spPr>
      </p:pic>
      <p:pic>
        <p:nvPicPr>
          <p:cNvPr id="6" name="Picture 5" descr="15948864664318-removebg-preview"/>
          <p:cNvPicPr>
            <a:picLocks noChangeAspect="1"/>
          </p:cNvPicPr>
          <p:nvPr/>
        </p:nvPicPr>
        <p:blipFill>
          <a:blip r:embed="rId3" cstate="print"/>
          <a:srcRect l="49530" t="9612" r="8893" b="21676"/>
          <a:stretch>
            <a:fillRect/>
          </a:stretch>
        </p:blipFill>
        <p:spPr>
          <a:xfrm>
            <a:off x="9593580" y="4639945"/>
            <a:ext cx="2309495" cy="18516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58784" y="2878455"/>
            <a:ext cx="3768205" cy="82994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Introduction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410282" y="1754477"/>
            <a:ext cx="5441260" cy="2201663"/>
            <a:chOff x="1278972" y="2011936"/>
            <a:chExt cx="5441260" cy="2201663"/>
          </a:xfrm>
        </p:grpSpPr>
        <p:grpSp>
          <p:nvGrpSpPr>
            <p:cNvPr id="18" name="组合 17"/>
            <p:cNvGrpSpPr/>
            <p:nvPr/>
          </p:nvGrpSpPr>
          <p:grpSpPr>
            <a:xfrm>
              <a:off x="1278972" y="2011936"/>
              <a:ext cx="5441260" cy="2201663"/>
              <a:chOff x="1591029" y="2067965"/>
              <a:chExt cx="5441260" cy="2201663"/>
            </a:xfrm>
          </p:grpSpPr>
          <p:sp>
            <p:nvSpPr>
              <p:cNvPr id="23" name="文本框 22"/>
              <p:cNvSpPr txBox="1"/>
              <p:nvPr/>
            </p:nvSpPr>
            <p:spPr>
              <a:xfrm>
                <a:off x="1850054" y="2408443"/>
                <a:ext cx="5182235" cy="186118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The International Classification of Diseases (ICD), as its name suggests, is a global system for classifying diseases, injuries, and causes of death. This classification is of paramount importance for understanding, monitoring, and analyzing health issues worldwide. It assists healthcare professionals, researchers, and policymakers in gaining a better understanding of the epidemiology of diseases and injuries, enabling the development of more effective strategies for prevention and treatment</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1</a:t>
              </a:r>
              <a:endParaRPr lang="zh-CN" altLang="en-US" i="1" dirty="0">
                <a:solidFill>
                  <a:schemeClr val="bg1"/>
                </a:solidFill>
                <a:latin typeface="Century Gothic" panose="020B0502020202020204" pitchFamily="34" charset="0"/>
              </a:endParaRPr>
            </a:p>
          </p:txBody>
        </p:sp>
      </p:grpSp>
      <p:grpSp>
        <p:nvGrpSpPr>
          <p:cNvPr id="5" name="组合 23"/>
          <p:cNvGrpSpPr/>
          <p:nvPr/>
        </p:nvGrpSpPr>
        <p:grpSpPr>
          <a:xfrm>
            <a:off x="5495372" y="4227567"/>
            <a:ext cx="5139845" cy="1460536"/>
            <a:chOff x="1278972" y="2011936"/>
            <a:chExt cx="5139845" cy="1460536"/>
          </a:xfrm>
        </p:grpSpPr>
        <p:grpSp>
          <p:nvGrpSpPr>
            <p:cNvPr id="6" name="组合 24"/>
            <p:cNvGrpSpPr/>
            <p:nvPr/>
          </p:nvGrpSpPr>
          <p:grpSpPr>
            <a:xfrm>
              <a:off x="1278972" y="2011936"/>
              <a:ext cx="5139845" cy="1460536"/>
              <a:chOff x="1591029" y="2067965"/>
              <a:chExt cx="5139845" cy="1460536"/>
            </a:xfrm>
          </p:grpSpPr>
          <p:sp>
            <p:nvSpPr>
              <p:cNvPr id="9" name="文本框 29"/>
              <p:cNvSpPr txBox="1"/>
              <p:nvPr/>
            </p:nvSpPr>
            <p:spPr>
              <a:xfrm>
                <a:off x="1863390" y="2331526"/>
                <a:ext cx="4867484" cy="119697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During this presentation, we will explore the key aspects of the ICD, including its history, structure, purpose, and how it is utilized in practice. We will also examine some of the most common categories of diseases and injuries covered by this classification, as well as their global implications.</a:t>
                </a:r>
              </a:p>
            </p:txBody>
          </p:sp>
          <p:sp>
            <p:nvSpPr>
              <p:cNvPr id="10" name="圆角矩形 27"/>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1" name="文本框 25"/>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2</a:t>
              </a:r>
              <a:endParaRPr lang="zh-CN" altLang="en-US" i="1" dirty="0">
                <a:solidFill>
                  <a:schemeClr val="bg1"/>
                </a:solidFill>
                <a:latin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0-#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2" name="矩形 1"/>
          <p:cNvSpPr/>
          <p:nvPr/>
        </p:nvSpPr>
        <p:spPr>
          <a:xfrm>
            <a:off x="394335" y="443548"/>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Infectious and parasitic diseases (A00-B99)</a:t>
            </a:r>
          </a:p>
          <a:p>
            <a:pPr algn="ctr"/>
            <a:r>
              <a:rPr lang="zh-CN" altLang="en-US" dirty="0"/>
              <a:t>Neoplasms (C00-D49)</a:t>
            </a:r>
          </a:p>
          <a:p>
            <a:pPr algn="ctr"/>
            <a:r>
              <a:rPr lang="zh-CN" altLang="en-US" dirty="0"/>
              <a:t>Diseases of the blood and hematopoietic system (D50-D89)</a:t>
            </a:r>
          </a:p>
          <a:p>
            <a:pPr algn="ctr"/>
            <a:r>
              <a:rPr lang="zh-CN" altLang="en-US" dirty="0"/>
              <a:t>Endocrine, nutritional, and metabolic diseases (E00-E90)</a:t>
            </a:r>
          </a:p>
          <a:p>
            <a:pPr algn="ctr"/>
            <a:r>
              <a:rPr lang="zh-CN" altLang="en-US" dirty="0"/>
              <a:t>Mental and behavioral disorders (F00-F99)</a:t>
            </a:r>
          </a:p>
          <a:p>
            <a:pPr algn="ctr"/>
            <a:r>
              <a:rPr lang="zh-CN" altLang="en-US" dirty="0"/>
              <a:t>Diseases of the nervous system (G00-G99)</a:t>
            </a:r>
          </a:p>
          <a:p>
            <a:pPr algn="ctr"/>
            <a:r>
              <a:rPr lang="zh-CN" altLang="en-US" dirty="0"/>
              <a:t>Diseases of the eye and adnexa (H00-H59)</a:t>
            </a:r>
          </a:p>
          <a:p>
            <a:pPr algn="ctr"/>
            <a:r>
              <a:rPr lang="zh-CN" altLang="en-US" dirty="0"/>
              <a:t>Diseases of the ear and mastoid process (H60-H95)</a:t>
            </a:r>
          </a:p>
        </p:txBody>
      </p:sp>
      <p:sp>
        <p:nvSpPr>
          <p:cNvPr id="55" name="文本框 54"/>
          <p:cNvSpPr txBox="1"/>
          <p:nvPr/>
        </p:nvSpPr>
        <p:spPr>
          <a:xfrm>
            <a:off x="2517775" y="579755"/>
            <a:ext cx="7530465" cy="425245"/>
          </a:xfrm>
          <a:prstGeom prst="rect">
            <a:avLst/>
          </a:prstGeom>
          <a:noFill/>
        </p:spPr>
        <p:txBody>
          <a:bodyPr wrap="square" rtlCol="0">
            <a:spAutoFit/>
          </a:bodyPr>
          <a:lstStyle/>
          <a:p>
            <a:pPr algn="ctr">
              <a:lnSpc>
                <a:spcPct val="120000"/>
              </a:lnSpc>
            </a:pPr>
            <a:r>
              <a:rPr sz="20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j-ea"/>
              </a:rPr>
              <a:t>Here is an overview of these 21 groups</a:t>
            </a:r>
            <a:r>
              <a:rPr lang="sr-Latn-RS" sz="20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a typeface="+mj-ea"/>
              </a:rPr>
              <a:t> in ICD 10</a:t>
            </a:r>
            <a:r>
              <a:rPr lang="sr-Latn-RS" sz="2000" b="1" dirty="0">
                <a:solidFill>
                  <a:schemeClr val="bg1">
                    <a:lumMod val="50000"/>
                  </a:schemeClr>
                </a:solidFill>
                <a:latin typeface="Century Gothic" panose="020B0502020202020204" pitchFamily="34" charset="0"/>
                <a:ea typeface="+mj-ea"/>
              </a:rPr>
              <a:t> </a:t>
            </a:r>
          </a:p>
        </p:txBody>
      </p:sp>
      <p:sp>
        <p:nvSpPr>
          <p:cNvPr id="42" name="矩形 41"/>
          <p:cNvSpPr/>
          <p:nvPr/>
        </p:nvSpPr>
        <p:spPr>
          <a:xfrm>
            <a:off x="1302384" y="1377950"/>
            <a:ext cx="4230371" cy="3429465"/>
          </a:xfrm>
          <a:prstGeom prst="rect">
            <a:avLst/>
          </a:prstGeom>
        </p:spPr>
        <p:txBody>
          <a:bodyPr wrap="square">
            <a:spAutoFit/>
            <a:scene3d>
              <a:camera prst="orthographicFront"/>
              <a:lightRig rig="threePt" dir="t"/>
            </a:scene3d>
            <a:sp3d contourW="12700"/>
          </a:bodyPr>
          <a:lstStyle/>
          <a:p>
            <a:pPr marL="228600" indent="-228600">
              <a:lnSpc>
                <a:spcPct val="120000"/>
              </a:lnSpc>
              <a:buAutoNum type="arabicPeriod"/>
            </a:pPr>
            <a:r>
              <a:rPr lang="zh-CN" altLang="en-US" sz="1400" b="1" dirty="0">
                <a:solidFill>
                  <a:schemeClr val="tx1">
                    <a:lumMod val="75000"/>
                    <a:lumOff val="25000"/>
                  </a:schemeClr>
                </a:solidFill>
              </a:rPr>
              <a:t>Infectious and parasitic diseases (A00-B99</a:t>
            </a:r>
            <a:r>
              <a:rPr lang="sr-Latn-RS" altLang="zh-CN" sz="1400" b="1" dirty="0">
                <a:solidFill>
                  <a:schemeClr val="tx1">
                    <a:lumMod val="75000"/>
                    <a:lumOff val="25000"/>
                  </a:schemeClr>
                </a:solidFill>
              </a:rPr>
              <a:t>)</a:t>
            </a:r>
          </a:p>
          <a:p>
            <a:pPr marL="228600" indent="-228600">
              <a:lnSpc>
                <a:spcPct val="120000"/>
              </a:lnSpc>
              <a:buAutoNum type="arabicPeriod"/>
            </a:pPr>
            <a:r>
              <a:rPr lang="zh-CN" altLang="en-US" sz="1400" b="1" dirty="0">
                <a:solidFill>
                  <a:schemeClr val="tx1">
                    <a:lumMod val="75000"/>
                    <a:lumOff val="25000"/>
                  </a:schemeClr>
                </a:solidFill>
              </a:rPr>
              <a:t>Neoplasms (C00-D49)</a:t>
            </a:r>
          </a:p>
          <a:p>
            <a:pPr marL="228600" indent="-228600">
              <a:lnSpc>
                <a:spcPct val="120000"/>
              </a:lnSpc>
              <a:buAutoNum type="arabicPeriod"/>
            </a:pPr>
            <a:r>
              <a:rPr lang="zh-CN" altLang="en-US" sz="1400" b="1" dirty="0">
                <a:solidFill>
                  <a:schemeClr val="tx1">
                    <a:lumMod val="75000"/>
                    <a:lumOff val="25000"/>
                  </a:schemeClr>
                </a:solidFill>
              </a:rPr>
              <a:t>Diseases of the blood and hematopoietic system (D50-D89)</a:t>
            </a:r>
          </a:p>
          <a:p>
            <a:pPr marL="228600" indent="-228600">
              <a:lnSpc>
                <a:spcPct val="120000"/>
              </a:lnSpc>
              <a:buAutoNum type="arabicPeriod"/>
            </a:pPr>
            <a:r>
              <a:rPr lang="zh-CN" altLang="en-US" sz="1400" b="1" dirty="0">
                <a:solidFill>
                  <a:schemeClr val="tx1">
                    <a:lumMod val="75000"/>
                    <a:lumOff val="25000"/>
                  </a:schemeClr>
                </a:solidFill>
              </a:rPr>
              <a:t>Endocrine, nutritional, and metabolic diseases (E00-E90)</a:t>
            </a:r>
          </a:p>
          <a:p>
            <a:pPr marL="228600" indent="-228600">
              <a:lnSpc>
                <a:spcPct val="120000"/>
              </a:lnSpc>
              <a:buAutoNum type="arabicPeriod"/>
            </a:pPr>
            <a:r>
              <a:rPr lang="zh-CN" altLang="en-US" sz="1400" b="1" dirty="0">
                <a:solidFill>
                  <a:schemeClr val="tx1">
                    <a:lumMod val="75000"/>
                    <a:lumOff val="25000"/>
                  </a:schemeClr>
                </a:solidFill>
              </a:rPr>
              <a:t>Mental and behavioral disorders (F00-F99)</a:t>
            </a:r>
          </a:p>
          <a:p>
            <a:pPr marL="228600" indent="-228600">
              <a:lnSpc>
                <a:spcPct val="120000"/>
              </a:lnSpc>
              <a:buAutoNum type="arabicPeriod"/>
            </a:pPr>
            <a:r>
              <a:rPr lang="zh-CN" altLang="en-US" sz="1400" b="1" dirty="0">
                <a:solidFill>
                  <a:schemeClr val="tx1">
                    <a:lumMod val="75000"/>
                    <a:lumOff val="25000"/>
                  </a:schemeClr>
                </a:solidFill>
              </a:rPr>
              <a:t>Diseases of the nervous system (G00-G99)</a:t>
            </a:r>
          </a:p>
          <a:p>
            <a:pPr marL="228600" indent="-228600">
              <a:lnSpc>
                <a:spcPct val="120000"/>
              </a:lnSpc>
              <a:buAutoNum type="arabicPeriod"/>
            </a:pPr>
            <a:r>
              <a:rPr lang="zh-CN" altLang="en-US" sz="1400" b="1" dirty="0">
                <a:solidFill>
                  <a:schemeClr val="tx1">
                    <a:lumMod val="75000"/>
                    <a:lumOff val="25000"/>
                  </a:schemeClr>
                </a:solidFill>
              </a:rPr>
              <a:t>Diseases of the eye and adnexa (H00-H59)</a:t>
            </a:r>
          </a:p>
          <a:p>
            <a:pPr marL="228600" indent="-228600">
              <a:lnSpc>
                <a:spcPct val="120000"/>
              </a:lnSpc>
              <a:buAutoNum type="arabicPeriod"/>
            </a:pPr>
            <a:r>
              <a:rPr lang="zh-CN" altLang="en-US" sz="1400" b="1" dirty="0">
                <a:solidFill>
                  <a:schemeClr val="tx1">
                    <a:lumMod val="75000"/>
                    <a:lumOff val="25000"/>
                  </a:schemeClr>
                </a:solidFill>
              </a:rPr>
              <a:t>Diseases of the ear and mastoid process (H60-H95)</a:t>
            </a:r>
          </a:p>
          <a:p>
            <a:pPr marL="228600" indent="-228600">
              <a:lnSpc>
                <a:spcPct val="120000"/>
              </a:lnSpc>
              <a:buAutoNum type="arabicPeriod"/>
            </a:pPr>
            <a:r>
              <a:rPr lang="zh-CN" altLang="en-US" sz="1400" b="1" dirty="0">
                <a:solidFill>
                  <a:schemeClr val="tx1">
                    <a:lumMod val="75000"/>
                    <a:lumOff val="25000"/>
                  </a:schemeClr>
                </a:solidFill>
              </a:rPr>
              <a:t>Diseases of the circulatory system (I00-I99)</a:t>
            </a:r>
          </a:p>
          <a:p>
            <a:pPr marL="228600" indent="-228600">
              <a:lnSpc>
                <a:spcPct val="120000"/>
              </a:lnSpc>
              <a:buAutoNum type="arabicPeriod"/>
            </a:pPr>
            <a:r>
              <a:rPr lang="zh-CN" altLang="en-US" sz="1400" b="1" dirty="0">
                <a:solidFill>
                  <a:schemeClr val="tx1">
                    <a:lumMod val="75000"/>
                    <a:lumOff val="25000"/>
                  </a:schemeClr>
                </a:solidFill>
              </a:rPr>
              <a:t>Diseases of the respiratory system (J00-J99)</a:t>
            </a:r>
          </a:p>
        </p:txBody>
      </p:sp>
      <p:sp>
        <p:nvSpPr>
          <p:cNvPr id="45" name="矩形 44"/>
          <p:cNvSpPr/>
          <p:nvPr/>
        </p:nvSpPr>
        <p:spPr>
          <a:xfrm>
            <a:off x="6659245" y="1264920"/>
            <a:ext cx="4444365" cy="6144260"/>
          </a:xfrm>
          <a:prstGeom prst="rect">
            <a:avLst/>
          </a:prstGeom>
        </p:spPr>
        <p:txBody>
          <a:bodyPr wrap="square">
            <a:spAutoFit/>
            <a:scene3d>
              <a:camera prst="orthographicFront"/>
              <a:lightRig rig="threePt" dir="t"/>
            </a:scene3d>
            <a:sp3d contourW="12700"/>
          </a:bodyPr>
          <a:lstStyle/>
          <a:p>
            <a:pPr>
              <a:lnSpc>
                <a:spcPct val="120000"/>
              </a:lnSpc>
            </a:pPr>
            <a:r>
              <a:rPr lang="sr-Latn-RS" altLang="zh-CN" sz="1400" b="1" dirty="0">
                <a:solidFill>
                  <a:schemeClr val="tx1">
                    <a:lumMod val="75000"/>
                    <a:lumOff val="25000"/>
                  </a:schemeClr>
                </a:solidFill>
              </a:rPr>
              <a:t>11. </a:t>
            </a:r>
            <a:r>
              <a:rPr lang="zh-CN" altLang="en-US" sz="1400" b="1" dirty="0">
                <a:solidFill>
                  <a:schemeClr val="tx1">
                    <a:lumMod val="75000"/>
                    <a:lumOff val="25000"/>
                  </a:schemeClr>
                </a:solidFill>
              </a:rPr>
              <a:t>Diseases of the digestive system (K00-K93)</a:t>
            </a:r>
          </a:p>
          <a:p>
            <a:pPr>
              <a:lnSpc>
                <a:spcPct val="120000"/>
              </a:lnSpc>
            </a:pPr>
            <a:r>
              <a:rPr lang="sr-Latn-RS" altLang="zh-CN" sz="1400" b="1" dirty="0">
                <a:solidFill>
                  <a:schemeClr val="tx1">
                    <a:lumMod val="75000"/>
                    <a:lumOff val="25000"/>
                  </a:schemeClr>
                </a:solidFill>
              </a:rPr>
              <a:t>12. </a:t>
            </a:r>
            <a:r>
              <a:rPr lang="zh-CN" altLang="en-US" sz="1400" b="1" dirty="0">
                <a:solidFill>
                  <a:schemeClr val="tx1">
                    <a:lumMod val="75000"/>
                    <a:lumOff val="25000"/>
                  </a:schemeClr>
                </a:solidFill>
              </a:rPr>
              <a:t>Diseases of the skin and subcutaneous tissue (L00-L99)</a:t>
            </a:r>
          </a:p>
          <a:p>
            <a:pPr>
              <a:lnSpc>
                <a:spcPct val="120000"/>
              </a:lnSpc>
            </a:pPr>
            <a:r>
              <a:rPr lang="sr-Latn-RS" altLang="zh-CN" sz="1400" b="1" dirty="0">
                <a:solidFill>
                  <a:schemeClr val="tx1">
                    <a:lumMod val="75000"/>
                    <a:lumOff val="25000"/>
                  </a:schemeClr>
                </a:solidFill>
              </a:rPr>
              <a:t>13. </a:t>
            </a:r>
            <a:r>
              <a:rPr lang="zh-CN" altLang="en-US" sz="1400" b="1" dirty="0">
                <a:solidFill>
                  <a:schemeClr val="tx1">
                    <a:lumMod val="75000"/>
                    <a:lumOff val="25000"/>
                  </a:schemeClr>
                </a:solidFill>
              </a:rPr>
              <a:t>Diseases of the musculoskeletal system and connective tissue (M00-M99)</a:t>
            </a:r>
          </a:p>
          <a:p>
            <a:pPr>
              <a:lnSpc>
                <a:spcPct val="120000"/>
              </a:lnSpc>
            </a:pPr>
            <a:r>
              <a:rPr lang="sr-Latn-RS" altLang="zh-CN" sz="1400" b="1" dirty="0">
                <a:solidFill>
                  <a:schemeClr val="tx1">
                    <a:lumMod val="75000"/>
                    <a:lumOff val="25000"/>
                  </a:schemeClr>
                </a:solidFill>
              </a:rPr>
              <a:t>14. </a:t>
            </a:r>
            <a:r>
              <a:rPr lang="zh-CN" altLang="en-US" sz="1400" b="1" dirty="0">
                <a:solidFill>
                  <a:schemeClr val="tx1">
                    <a:lumMod val="75000"/>
                    <a:lumOff val="25000"/>
                  </a:schemeClr>
                </a:solidFill>
              </a:rPr>
              <a:t>Diseases of the genitourinary system (N00-N99)</a:t>
            </a:r>
          </a:p>
          <a:p>
            <a:pPr>
              <a:lnSpc>
                <a:spcPct val="120000"/>
              </a:lnSpc>
            </a:pPr>
            <a:r>
              <a:rPr lang="sr-Latn-RS" altLang="zh-CN" sz="1400" b="1" dirty="0">
                <a:solidFill>
                  <a:schemeClr val="tx1">
                    <a:lumMod val="75000"/>
                    <a:lumOff val="25000"/>
                  </a:schemeClr>
                </a:solidFill>
              </a:rPr>
              <a:t>15. </a:t>
            </a:r>
            <a:r>
              <a:rPr lang="zh-CN" altLang="en-US" sz="1400" b="1" dirty="0">
                <a:solidFill>
                  <a:schemeClr val="tx1">
                    <a:lumMod val="75000"/>
                    <a:lumOff val="25000"/>
                  </a:schemeClr>
                </a:solidFill>
              </a:rPr>
              <a:t>Pregnancy, childbirth, and the puerperium (O00-O99)</a:t>
            </a:r>
          </a:p>
          <a:p>
            <a:pPr>
              <a:lnSpc>
                <a:spcPct val="120000"/>
              </a:lnSpc>
            </a:pPr>
            <a:r>
              <a:rPr lang="sr-Latn-RS" altLang="zh-CN" sz="1400" b="1" dirty="0">
                <a:solidFill>
                  <a:schemeClr val="tx1">
                    <a:lumMod val="75000"/>
                    <a:lumOff val="25000"/>
                  </a:schemeClr>
                </a:solidFill>
              </a:rPr>
              <a:t>16. </a:t>
            </a:r>
            <a:r>
              <a:rPr lang="zh-CN" altLang="en-US" sz="1400" b="1" dirty="0">
                <a:solidFill>
                  <a:schemeClr val="tx1">
                    <a:lumMod val="75000"/>
                    <a:lumOff val="25000"/>
                  </a:schemeClr>
                </a:solidFill>
              </a:rPr>
              <a:t>Certain conditions originating in the perinatal period (P00-P96)</a:t>
            </a:r>
          </a:p>
          <a:p>
            <a:pPr>
              <a:lnSpc>
                <a:spcPct val="120000"/>
              </a:lnSpc>
            </a:pPr>
            <a:r>
              <a:rPr lang="sr-Latn-RS" altLang="zh-CN" sz="1400" b="1" dirty="0">
                <a:solidFill>
                  <a:schemeClr val="tx1">
                    <a:lumMod val="75000"/>
                    <a:lumOff val="25000"/>
                  </a:schemeClr>
                </a:solidFill>
              </a:rPr>
              <a:t>17. </a:t>
            </a:r>
            <a:r>
              <a:rPr lang="zh-CN" altLang="en-US" sz="1400" b="1" dirty="0">
                <a:solidFill>
                  <a:schemeClr val="tx1">
                    <a:lumMod val="75000"/>
                    <a:lumOff val="25000"/>
                  </a:schemeClr>
                </a:solidFill>
              </a:rPr>
              <a:t>Congenital malformations, deformations, and chromosomal abnormalities (Q00-Q99)</a:t>
            </a:r>
          </a:p>
          <a:p>
            <a:pPr>
              <a:lnSpc>
                <a:spcPct val="120000"/>
              </a:lnSpc>
            </a:pPr>
            <a:r>
              <a:rPr lang="sr-Latn-RS" altLang="zh-CN" sz="1400" b="1" dirty="0">
                <a:solidFill>
                  <a:schemeClr val="tx1">
                    <a:lumMod val="75000"/>
                    <a:lumOff val="25000"/>
                  </a:schemeClr>
                </a:solidFill>
              </a:rPr>
              <a:t>18. </a:t>
            </a:r>
            <a:r>
              <a:rPr lang="zh-CN" altLang="en-US" sz="1400" b="1" dirty="0">
                <a:solidFill>
                  <a:schemeClr val="tx1">
                    <a:lumMod val="75000"/>
                    <a:lumOff val="25000"/>
                  </a:schemeClr>
                </a:solidFill>
              </a:rPr>
              <a:t>Symptoms, signs, and abnormal clinical and laboratory findings (R00-R99)</a:t>
            </a:r>
          </a:p>
          <a:p>
            <a:pPr>
              <a:lnSpc>
                <a:spcPct val="120000"/>
              </a:lnSpc>
            </a:pPr>
            <a:r>
              <a:rPr lang="sr-Latn-RS" altLang="zh-CN" sz="1400" b="1" dirty="0">
                <a:solidFill>
                  <a:schemeClr val="tx1">
                    <a:lumMod val="75000"/>
                    <a:lumOff val="25000"/>
                  </a:schemeClr>
                </a:solidFill>
              </a:rPr>
              <a:t>19. </a:t>
            </a:r>
            <a:r>
              <a:rPr lang="zh-CN" altLang="en-US" sz="1400" b="1" dirty="0">
                <a:solidFill>
                  <a:schemeClr val="tx1">
                    <a:lumMod val="75000"/>
                    <a:lumOff val="25000"/>
                  </a:schemeClr>
                </a:solidFill>
              </a:rPr>
              <a:t>Injury, poisoning, and certain other consequences of external causes (S00-T88)</a:t>
            </a:r>
          </a:p>
          <a:p>
            <a:pPr>
              <a:lnSpc>
                <a:spcPct val="120000"/>
              </a:lnSpc>
            </a:pPr>
            <a:r>
              <a:rPr lang="sr-Latn-RS" altLang="zh-CN" sz="1400" b="1" dirty="0">
                <a:solidFill>
                  <a:schemeClr val="tx1">
                    <a:lumMod val="75000"/>
                    <a:lumOff val="25000"/>
                  </a:schemeClr>
                </a:solidFill>
              </a:rPr>
              <a:t>20. </a:t>
            </a:r>
            <a:r>
              <a:rPr lang="zh-CN" altLang="en-US" sz="1400" b="1" dirty="0">
                <a:solidFill>
                  <a:schemeClr val="tx1">
                    <a:lumMod val="75000"/>
                    <a:lumOff val="25000"/>
                  </a:schemeClr>
                </a:solidFill>
              </a:rPr>
              <a:t>External causes of morbidity and mortality (V01-Y98)</a:t>
            </a:r>
          </a:p>
          <a:p>
            <a:pPr>
              <a:lnSpc>
                <a:spcPct val="120000"/>
              </a:lnSpc>
            </a:pPr>
            <a:r>
              <a:rPr lang="sr-Latn-RS" altLang="zh-CN" sz="1400" b="1" dirty="0">
                <a:solidFill>
                  <a:schemeClr val="tx1">
                    <a:lumMod val="75000"/>
                    <a:lumOff val="25000"/>
                  </a:schemeClr>
                </a:solidFill>
              </a:rPr>
              <a:t>21. </a:t>
            </a:r>
            <a:r>
              <a:rPr lang="zh-CN" altLang="en-US" sz="1400" b="1" dirty="0">
                <a:solidFill>
                  <a:schemeClr val="tx1">
                    <a:lumMod val="75000"/>
                    <a:lumOff val="25000"/>
                  </a:schemeClr>
                </a:solidFill>
              </a:rPr>
              <a:t>Factors influencing health status and contact with health services (Z00-Z99)</a:t>
            </a:r>
          </a:p>
          <a:p>
            <a:pPr>
              <a:lnSpc>
                <a:spcPct val="120000"/>
              </a:lnSpc>
            </a:pPr>
            <a:endParaRPr lang="zh-CN" altLang="en-US" sz="1200" dirty="0">
              <a:solidFill>
                <a:schemeClr val="tx1">
                  <a:lumMod val="75000"/>
                  <a:lumOff val="25000"/>
                </a:schemeClr>
              </a:solidFill>
            </a:endParaRPr>
          </a:p>
          <a:p>
            <a:pPr>
              <a:lnSpc>
                <a:spcPct val="120000"/>
              </a:lnSpc>
            </a:pPr>
            <a:endParaRPr lang="zh-CN" altLang="en-US" sz="1200" dirty="0">
              <a:solidFill>
                <a:schemeClr val="tx1">
                  <a:lumMod val="75000"/>
                  <a:lumOff val="25000"/>
                </a:schemeClr>
              </a:solidFill>
            </a:endParaRPr>
          </a:p>
          <a:p>
            <a:pPr>
              <a:lnSpc>
                <a:spcPct val="120000"/>
              </a:lnSpc>
            </a:pPr>
            <a:endParaRPr lang="zh-CN" altLang="en-US" sz="1200" dirty="0">
              <a:solidFill>
                <a:schemeClr val="tx1">
                  <a:lumMod val="75000"/>
                  <a:lumOff val="25000"/>
                </a:schemeClr>
              </a:solidFill>
            </a:endParaRPr>
          </a:p>
          <a:p>
            <a:pPr>
              <a:lnSpc>
                <a:spcPct val="120000"/>
              </a:lnSpc>
            </a:pPr>
            <a:endParaRPr lang="zh-CN" altLang="en-US" sz="12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hapters-of-ICD-10-The-International-Statistical-Classification-of-Diseases-and-Related"/>
          <p:cNvPicPr>
            <a:picLocks noGrp="1" noChangeAspect="1"/>
          </p:cNvPicPr>
          <p:nvPr>
            <p:ph idx="1"/>
          </p:nvPr>
        </p:nvPicPr>
        <p:blipFill>
          <a:blip r:embed="rId2" cstate="print"/>
          <a:stretch>
            <a:fillRect/>
          </a:stretch>
        </p:blipFill>
        <p:spPr>
          <a:xfrm>
            <a:off x="203200" y="162559"/>
            <a:ext cx="11602720" cy="647782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4"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394335" y="37560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1209040" y="466725"/>
            <a:ext cx="10144760" cy="1087249"/>
            <a:chOff x="3742210" y="1297148"/>
            <a:chExt cx="7179783" cy="1086840"/>
          </a:xfrm>
        </p:grpSpPr>
        <p:sp>
          <p:nvSpPr>
            <p:cNvPr id="54" name="PA-文本框 53"/>
            <p:cNvSpPr txBox="1"/>
            <p:nvPr>
              <p:custDataLst>
                <p:tags r:id="rId21"/>
              </p:custDataLst>
            </p:nvPr>
          </p:nvSpPr>
          <p:spPr>
            <a:xfrm>
              <a:off x="5373378" y="1297148"/>
              <a:ext cx="3862620" cy="460202"/>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ICD 10</a:t>
              </a:r>
            </a:p>
          </p:txBody>
        </p:sp>
        <p:sp>
          <p:nvSpPr>
            <p:cNvPr id="55" name="PA-文本框 54"/>
            <p:cNvSpPr txBox="1"/>
            <p:nvPr>
              <p:custDataLst>
                <p:tags r:id="rId22"/>
              </p:custDataLst>
            </p:nvPr>
          </p:nvSpPr>
          <p:spPr>
            <a:xfrm>
              <a:off x="3742210" y="1730594"/>
              <a:ext cx="7179783" cy="65339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600" b="1" i="1" dirty="0">
                  <a:solidFill>
                    <a:schemeClr val="bg1">
                      <a:lumMod val="50000"/>
                    </a:schemeClr>
                  </a:solidFill>
                  <a:latin typeface="Century Gothic" panose="020B0502020202020204" pitchFamily="34" charset="0"/>
                  <a:ea typeface="+mj-ea"/>
                </a:rPr>
                <a:t>While the International Classification of Diseases, Tenth Revision (ICD-10) is a highly useful and detailed system in many aspects, it does have certain drawbacks that are occasionally highlighted</a:t>
              </a:r>
              <a:r>
                <a:rPr lang="sr-Latn-RS" altLang="zh-CN" sz="1600" b="1" i="1" dirty="0">
                  <a:solidFill>
                    <a:schemeClr val="bg1">
                      <a:lumMod val="50000"/>
                    </a:schemeClr>
                  </a:solidFill>
                  <a:latin typeface="Century Gothic" panose="020B0502020202020204" pitchFamily="34" charset="0"/>
                  <a:ea typeface="+mj-ea"/>
                </a:rPr>
                <a:t>.</a:t>
              </a:r>
              <a:endParaRPr lang="en-US" altLang="zh-CN" sz="1600" b="1" i="1" dirty="0">
                <a:solidFill>
                  <a:schemeClr val="bg1">
                    <a:lumMod val="50000"/>
                  </a:schemeClr>
                </a:solidFill>
                <a:latin typeface="Century Gothic" panose="020B0502020202020204" pitchFamily="34" charset="0"/>
                <a:ea typeface="+mj-ea"/>
              </a:endParaRPr>
            </a:p>
          </p:txBody>
        </p:sp>
      </p:grpSp>
      <p:sp>
        <p:nvSpPr>
          <p:cNvPr id="27" name="PA-任意多边形 2591"/>
          <p:cNvSpPr/>
          <p:nvPr>
            <p:custDataLst>
              <p:tags r:id="rId3"/>
            </p:custDataLst>
          </p:nvPr>
        </p:nvSpPr>
        <p:spPr bwMode="auto">
          <a:xfrm rot="13500000" flipH="1">
            <a:off x="5894366" y="3809958"/>
            <a:ext cx="517293" cy="638088"/>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chemeClr val="bg1">
              <a:lumMod val="65000"/>
            </a:schemeClr>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16" name="PA-椭圆 15"/>
          <p:cNvSpPr/>
          <p:nvPr>
            <p:custDataLst>
              <p:tags r:id="rId4"/>
            </p:custDataLst>
          </p:nvPr>
        </p:nvSpPr>
        <p:spPr>
          <a:xfrm>
            <a:off x="3276600" y="2489200"/>
            <a:ext cx="963295" cy="963295"/>
          </a:xfrm>
          <a:prstGeom prst="ellipse">
            <a:avLst/>
          </a:prstGeom>
          <a:solidFill>
            <a:schemeClr val="bg1"/>
          </a:solidFill>
          <a:ln w="19050">
            <a:solidFill>
              <a:srgbClr val="71A375"/>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19" name="PA-椭圆 16"/>
          <p:cNvSpPr/>
          <p:nvPr>
            <p:custDataLst>
              <p:tags r:id="rId5"/>
            </p:custDataLst>
          </p:nvPr>
        </p:nvSpPr>
        <p:spPr>
          <a:xfrm>
            <a:off x="7941310" y="2489200"/>
            <a:ext cx="963295" cy="963295"/>
          </a:xfrm>
          <a:prstGeom prst="ellipse">
            <a:avLst/>
          </a:prstGeom>
          <a:solidFill>
            <a:schemeClr val="bg1"/>
          </a:solidFill>
          <a:ln w="19050">
            <a:solidFill>
              <a:srgbClr val="71A375"/>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40" name="PA-组合 39"/>
          <p:cNvGrpSpPr/>
          <p:nvPr>
            <p:custDataLst>
              <p:tags r:id="rId6"/>
            </p:custDataLst>
          </p:nvPr>
        </p:nvGrpSpPr>
        <p:grpSpPr>
          <a:xfrm>
            <a:off x="5228546" y="1958361"/>
            <a:ext cx="1859762" cy="1859759"/>
            <a:chOff x="5228546" y="1889781"/>
            <a:chExt cx="1859762" cy="1859759"/>
          </a:xfrm>
        </p:grpSpPr>
        <p:sp>
          <p:nvSpPr>
            <p:cNvPr id="14" name="PA-椭圆 14"/>
            <p:cNvSpPr/>
            <p:nvPr>
              <p:custDataLst>
                <p:tags r:id="rId19"/>
              </p:custDataLst>
            </p:nvPr>
          </p:nvSpPr>
          <p:spPr>
            <a:xfrm>
              <a:off x="5228546" y="1889781"/>
              <a:ext cx="1859762" cy="1859759"/>
            </a:xfrm>
            <a:prstGeom prst="ellipse">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4" name="PA-任意多边形 245"/>
            <p:cNvSpPr/>
            <p:nvPr>
              <p:custDataLst>
                <p:tags r:id="rId20"/>
              </p:custDataLst>
            </p:nvPr>
          </p:nvSpPr>
          <p:spPr bwMode="auto">
            <a:xfrm>
              <a:off x="5718766" y="2369841"/>
              <a:ext cx="744220" cy="80010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82880" tIns="91440" rIns="182880" bIns="91440" numCol="1" anchor="t" anchorCtr="0" compatLnSpc="1"/>
            <a:lstStyle/>
            <a:p>
              <a:pPr algn="l"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sp>
        <p:nvSpPr>
          <p:cNvPr id="25" name="PA-任意多边形 2591"/>
          <p:cNvSpPr/>
          <p:nvPr>
            <p:custDataLst>
              <p:tags r:id="rId7"/>
            </p:custDataLst>
          </p:nvPr>
        </p:nvSpPr>
        <p:spPr bwMode="auto">
          <a:xfrm rot="18000000" flipH="1">
            <a:off x="4579083" y="2568543"/>
            <a:ext cx="621934" cy="767166"/>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rgbClr val="71A375"/>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26" name="PA-任意多边形 2591"/>
          <p:cNvSpPr/>
          <p:nvPr>
            <p:custDataLst>
              <p:tags r:id="rId8"/>
            </p:custDataLst>
          </p:nvPr>
        </p:nvSpPr>
        <p:spPr bwMode="auto">
          <a:xfrm rot="3600000">
            <a:off x="7005422" y="2568543"/>
            <a:ext cx="621934" cy="767166"/>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rgbClr val="71A375"/>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29" name="PA-组合 28"/>
          <p:cNvGrpSpPr/>
          <p:nvPr>
            <p:custDataLst>
              <p:tags r:id="rId9"/>
            </p:custDataLst>
          </p:nvPr>
        </p:nvGrpSpPr>
        <p:grpSpPr>
          <a:xfrm>
            <a:off x="443860" y="2223771"/>
            <a:ext cx="2968625" cy="3286781"/>
            <a:chOff x="7399082" y="2816251"/>
            <a:chExt cx="1742857" cy="2222922"/>
          </a:xfrm>
        </p:grpSpPr>
        <p:sp>
          <p:nvSpPr>
            <p:cNvPr id="30" name="PA-矩形 29"/>
            <p:cNvSpPr/>
            <p:nvPr>
              <p:custDataLst>
                <p:tags r:id="rId17"/>
              </p:custDataLst>
            </p:nvPr>
          </p:nvSpPr>
          <p:spPr>
            <a:xfrm>
              <a:off x="7450528" y="2816251"/>
              <a:ext cx="1639963" cy="6609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Complexity and Volume</a:t>
              </a:r>
            </a:p>
          </p:txBody>
        </p:sp>
        <p:sp>
          <p:nvSpPr>
            <p:cNvPr id="31" name="PA-文本框 30"/>
            <p:cNvSpPr txBox="1"/>
            <p:nvPr>
              <p:custDataLst>
                <p:tags r:id="rId18"/>
              </p:custDataLst>
            </p:nvPr>
          </p:nvSpPr>
          <p:spPr>
            <a:xfrm>
              <a:off x="7399082" y="3579423"/>
              <a:ext cx="1742857" cy="145975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ICD-10 is extremely extensive and contains a large number of codes and categories, which can make it challenging to use and code for healthcare professionals, especially in smaller clinics or healthcare systems with limited resources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sp>
        <p:nvSpPr>
          <p:cNvPr id="22" name="PA-椭圆 17"/>
          <p:cNvSpPr/>
          <p:nvPr>
            <p:custDataLst>
              <p:tags r:id="rId10"/>
            </p:custDataLst>
          </p:nvPr>
        </p:nvSpPr>
        <p:spPr>
          <a:xfrm>
            <a:off x="4293235" y="4779645"/>
            <a:ext cx="963295" cy="963295"/>
          </a:xfrm>
          <a:prstGeom prst="ellipse">
            <a:avLst/>
          </a:prstGeom>
          <a:solidFill>
            <a:schemeClr val="bg1"/>
          </a:solidFill>
          <a:ln w="19050">
            <a:solidFill>
              <a:schemeClr val="bg1">
                <a:lumMod val="6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32" name="PA-组合 31"/>
          <p:cNvGrpSpPr/>
          <p:nvPr>
            <p:custDataLst>
              <p:tags r:id="rId11"/>
            </p:custDataLst>
          </p:nvPr>
        </p:nvGrpSpPr>
        <p:grpSpPr>
          <a:xfrm>
            <a:off x="6187439" y="4245586"/>
            <a:ext cx="3985438" cy="2101850"/>
            <a:chOff x="7539152" y="2948089"/>
            <a:chExt cx="2339820" cy="2101850"/>
          </a:xfrm>
        </p:grpSpPr>
        <p:sp>
          <p:nvSpPr>
            <p:cNvPr id="33" name="PA-矩形 32"/>
            <p:cNvSpPr/>
            <p:nvPr>
              <p:custDataLst>
                <p:tags r:id="rId15"/>
              </p:custDataLst>
            </p:nvPr>
          </p:nvSpPr>
          <p:spPr>
            <a:xfrm>
              <a:off x="7563489" y="2948089"/>
              <a:ext cx="1562047" cy="9772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Variations in Implementation</a:t>
              </a:r>
            </a:p>
          </p:txBody>
        </p:sp>
        <p:sp>
          <p:nvSpPr>
            <p:cNvPr id="34" name="PA-文本框 33"/>
            <p:cNvSpPr txBox="1"/>
            <p:nvPr>
              <p:custDataLst>
                <p:tags r:id="rId16"/>
              </p:custDataLst>
            </p:nvPr>
          </p:nvSpPr>
          <p:spPr>
            <a:xfrm>
              <a:off x="7539152" y="3925354"/>
              <a:ext cx="2339820" cy="112458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implementation of ICD-10 varies from </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country to country, and there are also local </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variations and addenda that can complicate international data comparisons.</a:t>
              </a:r>
            </a:p>
          </p:txBody>
        </p:sp>
      </p:grpSp>
      <p:grpSp>
        <p:nvGrpSpPr>
          <p:cNvPr id="35" name="PA-组合 34"/>
          <p:cNvGrpSpPr/>
          <p:nvPr>
            <p:custDataLst>
              <p:tags r:id="rId12"/>
            </p:custDataLst>
          </p:nvPr>
        </p:nvGrpSpPr>
        <p:grpSpPr>
          <a:xfrm>
            <a:off x="8887460" y="2374921"/>
            <a:ext cx="2957194" cy="2718811"/>
            <a:chOff x="7458497" y="2925488"/>
            <a:chExt cx="1736146" cy="2718811"/>
          </a:xfrm>
        </p:grpSpPr>
        <p:sp>
          <p:nvSpPr>
            <p:cNvPr id="36" name="PA-矩形 35"/>
            <p:cNvSpPr/>
            <p:nvPr>
              <p:custDataLst>
                <p:tags r:id="rId13"/>
              </p:custDataLst>
            </p:nvPr>
          </p:nvSpPr>
          <p:spPr>
            <a:xfrm>
              <a:off x="7458497" y="2925488"/>
              <a:ext cx="1736146" cy="9772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Increased Training Requirements</a:t>
              </a:r>
            </a:p>
          </p:txBody>
        </p:sp>
        <p:sp>
          <p:nvSpPr>
            <p:cNvPr id="37" name="PA-文本框 36"/>
            <p:cNvSpPr txBox="1"/>
            <p:nvPr>
              <p:custDataLst>
                <p:tags r:id="rId14"/>
              </p:custDataLst>
            </p:nvPr>
          </p:nvSpPr>
          <p:spPr>
            <a:xfrm>
              <a:off x="7468424" y="4002824"/>
              <a:ext cx="1596718" cy="164147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Precise use of ICD-10 requires additional training and education for healthcare staff to properly code patients. This can be time and financially demanding.</a:t>
              </a:r>
            </a:p>
          </p:txBody>
        </p:sp>
      </p:grpSp>
      <p:pic>
        <p:nvPicPr>
          <p:cNvPr id="4" name="Content Placeholder 3" descr="mm7218a3_MortalityProvisional_IMAGE_05May2023_1200x675-removebg-preview"/>
          <p:cNvPicPr>
            <a:picLocks noGrp="1" noChangeAspect="1"/>
          </p:cNvPicPr>
          <p:nvPr>
            <p:ph idx="1"/>
          </p:nvPr>
        </p:nvPicPr>
        <p:blipFill>
          <a:blip r:embed="rId25" cstate="print"/>
          <a:srcRect l="53564" t="35787" r="29099" b="38898"/>
          <a:stretch>
            <a:fillRect/>
          </a:stretch>
        </p:blipFill>
        <p:spPr>
          <a:xfrm>
            <a:off x="3201035" y="2411095"/>
            <a:ext cx="1038860" cy="854075"/>
          </a:xfrm>
          <a:prstGeom prst="rect">
            <a:avLst/>
          </a:prstGeom>
        </p:spPr>
      </p:pic>
      <p:pic>
        <p:nvPicPr>
          <p:cNvPr id="7" name="Picture 6" descr="mm7218a3_MortalityProvisional_IMAGE_05May2023_1200x675-removebg-preview"/>
          <p:cNvPicPr>
            <a:picLocks noChangeAspect="1"/>
          </p:cNvPicPr>
          <p:nvPr/>
        </p:nvPicPr>
        <p:blipFill>
          <a:blip r:embed="rId25" cstate="print"/>
          <a:srcRect l="5767" t="34933" r="76187" b="38347"/>
          <a:stretch>
            <a:fillRect/>
          </a:stretch>
        </p:blipFill>
        <p:spPr>
          <a:xfrm>
            <a:off x="4297045" y="4779645"/>
            <a:ext cx="967740" cy="855980"/>
          </a:xfrm>
          <a:prstGeom prst="rect">
            <a:avLst/>
          </a:prstGeom>
        </p:spPr>
      </p:pic>
      <p:pic>
        <p:nvPicPr>
          <p:cNvPr id="8" name="Picture 7" descr="mm7218a3_MortalityProvisional_IMAGE_05May2023_1200x675-removebg-preview"/>
          <p:cNvPicPr>
            <a:picLocks noChangeAspect="1"/>
          </p:cNvPicPr>
          <p:nvPr/>
        </p:nvPicPr>
        <p:blipFill>
          <a:blip r:embed="rId25" cstate="print"/>
          <a:srcRect l="78028" t="35787" r="5275" b="36338"/>
          <a:stretch>
            <a:fillRect/>
          </a:stretch>
        </p:blipFill>
        <p:spPr>
          <a:xfrm>
            <a:off x="7988300" y="2541905"/>
            <a:ext cx="907415" cy="8528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right)">
                                      <p:cBhvr>
                                        <p:cTn id="13" dur="500"/>
                                        <p:tgtEl>
                                          <p:spTgt spid="2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up)">
                                      <p:cBhvr>
                                        <p:cTn id="16" dur="500"/>
                                        <p:tgtEl>
                                          <p:spTgt spid="2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par>
                                <p:cTn id="24" presetID="14" presetClass="entr" presetSubtype="1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randombar(horizontal)">
                                      <p:cBhvr>
                                        <p:cTn id="26" dur="500"/>
                                        <p:tgtEl>
                                          <p:spTgt spid="35"/>
                                        </p:tgtEl>
                                      </p:cBhvr>
                                    </p:animEffect>
                                  </p:childTnLst>
                                </p:cTn>
                              </p:par>
                              <p:par>
                                <p:cTn id="27" presetID="14" presetClass="entr" presetSubtype="1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5" grpId="0" bldLvl="0" animBg="1"/>
      <p:bldP spid="2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4"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394335" y="37560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1239520" y="466725"/>
            <a:ext cx="10200640" cy="1087249"/>
            <a:chOff x="3763782" y="1297148"/>
            <a:chExt cx="7219332" cy="1086840"/>
          </a:xfrm>
        </p:grpSpPr>
        <p:sp>
          <p:nvSpPr>
            <p:cNvPr id="54" name="PA-文本框 53"/>
            <p:cNvSpPr txBox="1"/>
            <p:nvPr>
              <p:custDataLst>
                <p:tags r:id="rId21"/>
              </p:custDataLst>
            </p:nvPr>
          </p:nvSpPr>
          <p:spPr>
            <a:xfrm>
              <a:off x="5373378" y="1297148"/>
              <a:ext cx="3862620" cy="460202"/>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ICD 10</a:t>
              </a:r>
            </a:p>
          </p:txBody>
        </p:sp>
        <p:sp>
          <p:nvSpPr>
            <p:cNvPr id="55" name="PA-文本框 54"/>
            <p:cNvSpPr txBox="1"/>
            <p:nvPr>
              <p:custDataLst>
                <p:tags r:id="rId22"/>
              </p:custDataLst>
            </p:nvPr>
          </p:nvSpPr>
          <p:spPr>
            <a:xfrm>
              <a:off x="3763782" y="1730594"/>
              <a:ext cx="7219332" cy="65339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600" b="1" i="1" dirty="0">
                  <a:solidFill>
                    <a:schemeClr val="bg1">
                      <a:lumMod val="50000"/>
                    </a:schemeClr>
                  </a:solidFill>
                  <a:latin typeface="Century Gothic" panose="020B0502020202020204" pitchFamily="34" charset="0"/>
                  <a:ea typeface="+mj-ea"/>
                </a:rPr>
                <a:t>While the International Classification of Diseases, Tenth Revision (ICD-10) is a highly useful and detailed system in many aspects, it does have certain drawbacks that are occasionally highlighted</a:t>
              </a:r>
              <a:r>
                <a:rPr lang="sr-Latn-RS" altLang="zh-CN" sz="1600" b="1" i="1" dirty="0">
                  <a:solidFill>
                    <a:schemeClr val="bg1">
                      <a:lumMod val="50000"/>
                    </a:schemeClr>
                  </a:solidFill>
                  <a:latin typeface="Century Gothic" panose="020B0502020202020204" pitchFamily="34" charset="0"/>
                  <a:ea typeface="+mj-ea"/>
                </a:rPr>
                <a:t>.</a:t>
              </a:r>
              <a:endParaRPr lang="en-US" altLang="zh-CN" sz="1600" b="1" i="1" dirty="0">
                <a:solidFill>
                  <a:schemeClr val="bg1">
                    <a:lumMod val="50000"/>
                  </a:schemeClr>
                </a:solidFill>
                <a:latin typeface="Century Gothic" panose="020B0502020202020204" pitchFamily="34" charset="0"/>
                <a:ea typeface="+mj-ea"/>
              </a:endParaRPr>
            </a:p>
          </p:txBody>
        </p:sp>
      </p:grpSp>
      <p:sp>
        <p:nvSpPr>
          <p:cNvPr id="27" name="PA-任意多边形 2591"/>
          <p:cNvSpPr/>
          <p:nvPr>
            <p:custDataLst>
              <p:tags r:id="rId3"/>
            </p:custDataLst>
          </p:nvPr>
        </p:nvSpPr>
        <p:spPr bwMode="auto">
          <a:xfrm rot="13500000" flipH="1">
            <a:off x="5894366" y="3809958"/>
            <a:ext cx="517293" cy="638088"/>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chemeClr val="bg1">
              <a:lumMod val="65000"/>
            </a:schemeClr>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16" name="PA-椭圆 15"/>
          <p:cNvSpPr/>
          <p:nvPr>
            <p:custDataLst>
              <p:tags r:id="rId4"/>
            </p:custDataLst>
          </p:nvPr>
        </p:nvSpPr>
        <p:spPr>
          <a:xfrm>
            <a:off x="3276600" y="2489200"/>
            <a:ext cx="963295" cy="963295"/>
          </a:xfrm>
          <a:prstGeom prst="ellipse">
            <a:avLst/>
          </a:prstGeom>
          <a:solidFill>
            <a:schemeClr val="bg1"/>
          </a:solidFill>
          <a:ln w="19050">
            <a:solidFill>
              <a:srgbClr val="71A375"/>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19" name="PA-椭圆 16"/>
          <p:cNvSpPr/>
          <p:nvPr>
            <p:custDataLst>
              <p:tags r:id="rId5"/>
            </p:custDataLst>
          </p:nvPr>
        </p:nvSpPr>
        <p:spPr>
          <a:xfrm>
            <a:off x="7941310" y="2489200"/>
            <a:ext cx="963295" cy="963295"/>
          </a:xfrm>
          <a:prstGeom prst="ellipse">
            <a:avLst/>
          </a:prstGeom>
          <a:solidFill>
            <a:schemeClr val="bg1"/>
          </a:solidFill>
          <a:ln w="19050">
            <a:solidFill>
              <a:srgbClr val="71A375"/>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40" name="PA-组合 39"/>
          <p:cNvGrpSpPr/>
          <p:nvPr>
            <p:custDataLst>
              <p:tags r:id="rId6"/>
            </p:custDataLst>
          </p:nvPr>
        </p:nvGrpSpPr>
        <p:grpSpPr>
          <a:xfrm>
            <a:off x="5228546" y="1958361"/>
            <a:ext cx="1859762" cy="1859759"/>
            <a:chOff x="5228546" y="1889781"/>
            <a:chExt cx="1859762" cy="1859759"/>
          </a:xfrm>
        </p:grpSpPr>
        <p:sp>
          <p:nvSpPr>
            <p:cNvPr id="14" name="PA-椭圆 14"/>
            <p:cNvSpPr/>
            <p:nvPr>
              <p:custDataLst>
                <p:tags r:id="rId19"/>
              </p:custDataLst>
            </p:nvPr>
          </p:nvSpPr>
          <p:spPr>
            <a:xfrm>
              <a:off x="5228546" y="1889781"/>
              <a:ext cx="1859762" cy="1859759"/>
            </a:xfrm>
            <a:prstGeom prst="ellipse">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4" name="PA-任意多边形 245"/>
            <p:cNvSpPr/>
            <p:nvPr>
              <p:custDataLst>
                <p:tags r:id="rId20"/>
              </p:custDataLst>
            </p:nvPr>
          </p:nvSpPr>
          <p:spPr bwMode="auto">
            <a:xfrm>
              <a:off x="5718766" y="2369841"/>
              <a:ext cx="744220" cy="80010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82880" tIns="91440" rIns="182880" bIns="91440" numCol="1" anchor="t" anchorCtr="0" compatLnSpc="1"/>
            <a:lstStyle/>
            <a:p>
              <a:pPr algn="l"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sp>
        <p:nvSpPr>
          <p:cNvPr id="25" name="PA-任意多边形 2591"/>
          <p:cNvSpPr/>
          <p:nvPr>
            <p:custDataLst>
              <p:tags r:id="rId7"/>
            </p:custDataLst>
          </p:nvPr>
        </p:nvSpPr>
        <p:spPr bwMode="auto">
          <a:xfrm rot="18000000" flipH="1">
            <a:off x="4579083" y="2568543"/>
            <a:ext cx="621934" cy="767166"/>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rgbClr val="71A375"/>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sp>
        <p:nvSpPr>
          <p:cNvPr id="26" name="PA-任意多边形 2591"/>
          <p:cNvSpPr/>
          <p:nvPr>
            <p:custDataLst>
              <p:tags r:id="rId8"/>
            </p:custDataLst>
          </p:nvPr>
        </p:nvSpPr>
        <p:spPr bwMode="auto">
          <a:xfrm rot="3600000">
            <a:off x="7005422" y="2568543"/>
            <a:ext cx="621934" cy="767166"/>
          </a:xfrm>
          <a:custGeom>
            <a:avLst/>
            <a:gdLst>
              <a:gd name="T0" fmla="*/ 209 w 313"/>
              <a:gd name="T1" fmla="*/ 1 h 370"/>
              <a:gd name="T2" fmla="*/ 260 w 313"/>
              <a:gd name="T3" fmla="*/ 0 h 370"/>
              <a:gd name="T4" fmla="*/ 294 w 313"/>
              <a:gd name="T5" fmla="*/ 3 h 370"/>
              <a:gd name="T6" fmla="*/ 306 w 313"/>
              <a:gd name="T7" fmla="*/ 8 h 370"/>
              <a:gd name="T8" fmla="*/ 312 w 313"/>
              <a:gd name="T9" fmla="*/ 13 h 370"/>
              <a:gd name="T10" fmla="*/ 313 w 313"/>
              <a:gd name="T11" fmla="*/ 20 h 370"/>
              <a:gd name="T12" fmla="*/ 303 w 313"/>
              <a:gd name="T13" fmla="*/ 39 h 370"/>
              <a:gd name="T14" fmla="*/ 259 w 313"/>
              <a:gd name="T15" fmla="*/ 98 h 370"/>
              <a:gd name="T16" fmla="*/ 254 w 313"/>
              <a:gd name="T17" fmla="*/ 102 h 370"/>
              <a:gd name="T18" fmla="*/ 249 w 313"/>
              <a:gd name="T19" fmla="*/ 101 h 370"/>
              <a:gd name="T20" fmla="*/ 245 w 313"/>
              <a:gd name="T21" fmla="*/ 97 h 370"/>
              <a:gd name="T22" fmla="*/ 246 w 313"/>
              <a:gd name="T23" fmla="*/ 92 h 370"/>
              <a:gd name="T24" fmla="*/ 276 w 313"/>
              <a:gd name="T25" fmla="*/ 51 h 370"/>
              <a:gd name="T26" fmla="*/ 292 w 313"/>
              <a:gd name="T27" fmla="*/ 31 h 370"/>
              <a:gd name="T28" fmla="*/ 230 w 313"/>
              <a:gd name="T29" fmla="*/ 51 h 370"/>
              <a:gd name="T30" fmla="*/ 192 w 313"/>
              <a:gd name="T31" fmla="*/ 69 h 370"/>
              <a:gd name="T32" fmla="*/ 137 w 313"/>
              <a:gd name="T33" fmla="*/ 102 h 370"/>
              <a:gd name="T34" fmla="*/ 104 w 313"/>
              <a:gd name="T35" fmla="*/ 129 h 370"/>
              <a:gd name="T36" fmla="*/ 74 w 313"/>
              <a:gd name="T37" fmla="*/ 161 h 370"/>
              <a:gd name="T38" fmla="*/ 38 w 313"/>
              <a:gd name="T39" fmla="*/ 214 h 370"/>
              <a:gd name="T40" fmla="*/ 22 w 313"/>
              <a:gd name="T41" fmla="*/ 252 h 370"/>
              <a:gd name="T42" fmla="*/ 14 w 313"/>
              <a:gd name="T43" fmla="*/ 304 h 370"/>
              <a:gd name="T44" fmla="*/ 17 w 313"/>
              <a:gd name="T45" fmla="*/ 322 h 370"/>
              <a:gd name="T46" fmla="*/ 29 w 313"/>
              <a:gd name="T47" fmla="*/ 342 h 370"/>
              <a:gd name="T48" fmla="*/ 48 w 313"/>
              <a:gd name="T49" fmla="*/ 356 h 370"/>
              <a:gd name="T50" fmla="*/ 52 w 313"/>
              <a:gd name="T51" fmla="*/ 360 h 370"/>
              <a:gd name="T52" fmla="*/ 52 w 313"/>
              <a:gd name="T53" fmla="*/ 365 h 370"/>
              <a:gd name="T54" fmla="*/ 48 w 313"/>
              <a:gd name="T55" fmla="*/ 369 h 370"/>
              <a:gd name="T56" fmla="*/ 42 w 313"/>
              <a:gd name="T57" fmla="*/ 369 h 370"/>
              <a:gd name="T58" fmla="*/ 25 w 313"/>
              <a:gd name="T59" fmla="*/ 359 h 370"/>
              <a:gd name="T60" fmla="*/ 7 w 313"/>
              <a:gd name="T61" fmla="*/ 336 h 370"/>
              <a:gd name="T62" fmla="*/ 0 w 313"/>
              <a:gd name="T63" fmla="*/ 305 h 370"/>
              <a:gd name="T64" fmla="*/ 0 w 313"/>
              <a:gd name="T65" fmla="*/ 286 h 370"/>
              <a:gd name="T66" fmla="*/ 15 w 313"/>
              <a:gd name="T67" fmla="*/ 227 h 370"/>
              <a:gd name="T68" fmla="*/ 36 w 313"/>
              <a:gd name="T69" fmla="*/ 188 h 370"/>
              <a:gd name="T70" fmla="*/ 62 w 313"/>
              <a:gd name="T71" fmla="*/ 152 h 370"/>
              <a:gd name="T72" fmla="*/ 110 w 313"/>
              <a:gd name="T73" fmla="*/ 105 h 370"/>
              <a:gd name="T74" fmla="*/ 146 w 313"/>
              <a:gd name="T75" fmla="*/ 79 h 370"/>
              <a:gd name="T76" fmla="*/ 204 w 313"/>
              <a:gd name="T77" fmla="*/ 47 h 370"/>
              <a:gd name="T78" fmla="*/ 244 w 313"/>
              <a:gd name="T79" fmla="*/ 30 h 370"/>
              <a:gd name="T80" fmla="*/ 286 w 313"/>
              <a:gd name="T81" fmla="*/ 17 h 370"/>
              <a:gd name="T82" fmla="*/ 259 w 313"/>
              <a:gd name="T83" fmla="*/ 15 h 370"/>
              <a:gd name="T84" fmla="*/ 203 w 313"/>
              <a:gd name="T85" fmla="*/ 17 h 370"/>
              <a:gd name="T86" fmla="*/ 198 w 313"/>
              <a:gd name="T87" fmla="*/ 16 h 370"/>
              <a:gd name="T88" fmla="*/ 194 w 313"/>
              <a:gd name="T89" fmla="*/ 12 h 370"/>
              <a:gd name="T90" fmla="*/ 195 w 313"/>
              <a:gd name="T91" fmla="*/ 6 h 370"/>
              <a:gd name="T92" fmla="*/ 200 w 313"/>
              <a:gd name="T93" fmla="*/ 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3" h="370">
                <a:moveTo>
                  <a:pt x="200" y="3"/>
                </a:moveTo>
                <a:lnTo>
                  <a:pt x="200" y="3"/>
                </a:lnTo>
                <a:lnTo>
                  <a:pt x="209" y="1"/>
                </a:lnTo>
                <a:lnTo>
                  <a:pt x="222" y="0"/>
                </a:lnTo>
                <a:lnTo>
                  <a:pt x="239" y="0"/>
                </a:lnTo>
                <a:lnTo>
                  <a:pt x="260" y="0"/>
                </a:lnTo>
                <a:lnTo>
                  <a:pt x="260" y="0"/>
                </a:lnTo>
                <a:lnTo>
                  <a:pt x="279" y="1"/>
                </a:lnTo>
                <a:lnTo>
                  <a:pt x="294" y="3"/>
                </a:lnTo>
                <a:lnTo>
                  <a:pt x="294" y="3"/>
                </a:lnTo>
                <a:lnTo>
                  <a:pt x="301" y="5"/>
                </a:lnTo>
                <a:lnTo>
                  <a:pt x="306" y="8"/>
                </a:lnTo>
                <a:lnTo>
                  <a:pt x="306" y="8"/>
                </a:lnTo>
                <a:lnTo>
                  <a:pt x="310" y="10"/>
                </a:lnTo>
                <a:lnTo>
                  <a:pt x="312" y="13"/>
                </a:lnTo>
                <a:lnTo>
                  <a:pt x="313" y="17"/>
                </a:lnTo>
                <a:lnTo>
                  <a:pt x="313" y="20"/>
                </a:lnTo>
                <a:lnTo>
                  <a:pt x="313" y="20"/>
                </a:lnTo>
                <a:lnTo>
                  <a:pt x="310" y="28"/>
                </a:lnTo>
                <a:lnTo>
                  <a:pt x="303" y="39"/>
                </a:lnTo>
                <a:lnTo>
                  <a:pt x="303" y="39"/>
                </a:lnTo>
                <a:lnTo>
                  <a:pt x="287" y="60"/>
                </a:lnTo>
                <a:lnTo>
                  <a:pt x="287" y="60"/>
                </a:lnTo>
                <a:lnTo>
                  <a:pt x="259" y="98"/>
                </a:lnTo>
                <a:lnTo>
                  <a:pt x="259" y="98"/>
                </a:lnTo>
                <a:lnTo>
                  <a:pt x="257" y="101"/>
                </a:lnTo>
                <a:lnTo>
                  <a:pt x="254" y="102"/>
                </a:lnTo>
                <a:lnTo>
                  <a:pt x="254" y="102"/>
                </a:lnTo>
                <a:lnTo>
                  <a:pt x="251" y="102"/>
                </a:lnTo>
                <a:lnTo>
                  <a:pt x="249" y="101"/>
                </a:lnTo>
                <a:lnTo>
                  <a:pt x="249" y="101"/>
                </a:lnTo>
                <a:lnTo>
                  <a:pt x="247" y="99"/>
                </a:lnTo>
                <a:lnTo>
                  <a:pt x="245" y="97"/>
                </a:lnTo>
                <a:lnTo>
                  <a:pt x="245" y="97"/>
                </a:lnTo>
                <a:lnTo>
                  <a:pt x="245" y="94"/>
                </a:lnTo>
                <a:lnTo>
                  <a:pt x="246" y="92"/>
                </a:lnTo>
                <a:lnTo>
                  <a:pt x="246" y="92"/>
                </a:lnTo>
                <a:lnTo>
                  <a:pt x="255" y="78"/>
                </a:lnTo>
                <a:lnTo>
                  <a:pt x="276" y="51"/>
                </a:lnTo>
                <a:lnTo>
                  <a:pt x="276" y="51"/>
                </a:lnTo>
                <a:lnTo>
                  <a:pt x="292" y="31"/>
                </a:lnTo>
                <a:lnTo>
                  <a:pt x="292" y="31"/>
                </a:lnTo>
                <a:lnTo>
                  <a:pt x="271" y="37"/>
                </a:lnTo>
                <a:lnTo>
                  <a:pt x="250" y="43"/>
                </a:lnTo>
                <a:lnTo>
                  <a:pt x="230" y="51"/>
                </a:lnTo>
                <a:lnTo>
                  <a:pt x="211" y="60"/>
                </a:lnTo>
                <a:lnTo>
                  <a:pt x="211" y="60"/>
                </a:lnTo>
                <a:lnTo>
                  <a:pt x="192" y="69"/>
                </a:lnTo>
                <a:lnTo>
                  <a:pt x="173" y="79"/>
                </a:lnTo>
                <a:lnTo>
                  <a:pt x="155" y="90"/>
                </a:lnTo>
                <a:lnTo>
                  <a:pt x="137" y="102"/>
                </a:lnTo>
                <a:lnTo>
                  <a:pt x="137" y="102"/>
                </a:lnTo>
                <a:lnTo>
                  <a:pt x="120" y="115"/>
                </a:lnTo>
                <a:lnTo>
                  <a:pt x="104" y="129"/>
                </a:lnTo>
                <a:lnTo>
                  <a:pt x="88" y="144"/>
                </a:lnTo>
                <a:lnTo>
                  <a:pt x="74" y="161"/>
                </a:lnTo>
                <a:lnTo>
                  <a:pt x="74" y="161"/>
                </a:lnTo>
                <a:lnTo>
                  <a:pt x="60" y="178"/>
                </a:lnTo>
                <a:lnTo>
                  <a:pt x="48" y="196"/>
                </a:lnTo>
                <a:lnTo>
                  <a:pt x="38" y="214"/>
                </a:lnTo>
                <a:lnTo>
                  <a:pt x="29" y="233"/>
                </a:lnTo>
                <a:lnTo>
                  <a:pt x="29" y="233"/>
                </a:lnTo>
                <a:lnTo>
                  <a:pt x="22" y="252"/>
                </a:lnTo>
                <a:lnTo>
                  <a:pt x="17" y="270"/>
                </a:lnTo>
                <a:lnTo>
                  <a:pt x="15" y="287"/>
                </a:lnTo>
                <a:lnTo>
                  <a:pt x="14" y="304"/>
                </a:lnTo>
                <a:lnTo>
                  <a:pt x="14" y="304"/>
                </a:lnTo>
                <a:lnTo>
                  <a:pt x="15" y="313"/>
                </a:lnTo>
                <a:lnTo>
                  <a:pt x="17" y="322"/>
                </a:lnTo>
                <a:lnTo>
                  <a:pt x="20" y="329"/>
                </a:lnTo>
                <a:lnTo>
                  <a:pt x="24" y="336"/>
                </a:lnTo>
                <a:lnTo>
                  <a:pt x="29" y="342"/>
                </a:lnTo>
                <a:lnTo>
                  <a:pt x="34" y="347"/>
                </a:lnTo>
                <a:lnTo>
                  <a:pt x="41" y="352"/>
                </a:lnTo>
                <a:lnTo>
                  <a:pt x="48" y="356"/>
                </a:lnTo>
                <a:lnTo>
                  <a:pt x="48" y="356"/>
                </a:lnTo>
                <a:lnTo>
                  <a:pt x="50" y="357"/>
                </a:lnTo>
                <a:lnTo>
                  <a:pt x="52" y="360"/>
                </a:lnTo>
                <a:lnTo>
                  <a:pt x="52" y="360"/>
                </a:lnTo>
                <a:lnTo>
                  <a:pt x="52" y="362"/>
                </a:lnTo>
                <a:lnTo>
                  <a:pt x="52" y="365"/>
                </a:lnTo>
                <a:lnTo>
                  <a:pt x="52" y="365"/>
                </a:lnTo>
                <a:lnTo>
                  <a:pt x="50" y="367"/>
                </a:lnTo>
                <a:lnTo>
                  <a:pt x="48" y="369"/>
                </a:lnTo>
                <a:lnTo>
                  <a:pt x="48" y="369"/>
                </a:lnTo>
                <a:lnTo>
                  <a:pt x="45" y="370"/>
                </a:lnTo>
                <a:lnTo>
                  <a:pt x="42" y="369"/>
                </a:lnTo>
                <a:lnTo>
                  <a:pt x="42" y="369"/>
                </a:lnTo>
                <a:lnTo>
                  <a:pt x="33" y="365"/>
                </a:lnTo>
                <a:lnTo>
                  <a:pt x="25" y="359"/>
                </a:lnTo>
                <a:lnTo>
                  <a:pt x="18" y="352"/>
                </a:lnTo>
                <a:lnTo>
                  <a:pt x="12" y="345"/>
                </a:lnTo>
                <a:lnTo>
                  <a:pt x="7" y="336"/>
                </a:lnTo>
                <a:lnTo>
                  <a:pt x="3" y="327"/>
                </a:lnTo>
                <a:lnTo>
                  <a:pt x="1" y="316"/>
                </a:lnTo>
                <a:lnTo>
                  <a:pt x="0" y="305"/>
                </a:lnTo>
                <a:lnTo>
                  <a:pt x="0" y="305"/>
                </a:lnTo>
                <a:lnTo>
                  <a:pt x="0" y="296"/>
                </a:lnTo>
                <a:lnTo>
                  <a:pt x="0" y="286"/>
                </a:lnTo>
                <a:lnTo>
                  <a:pt x="3" y="267"/>
                </a:lnTo>
                <a:lnTo>
                  <a:pt x="8" y="248"/>
                </a:lnTo>
                <a:lnTo>
                  <a:pt x="15" y="227"/>
                </a:lnTo>
                <a:lnTo>
                  <a:pt x="15" y="227"/>
                </a:lnTo>
                <a:lnTo>
                  <a:pt x="25" y="207"/>
                </a:lnTo>
                <a:lnTo>
                  <a:pt x="36" y="188"/>
                </a:lnTo>
                <a:lnTo>
                  <a:pt x="48" y="170"/>
                </a:lnTo>
                <a:lnTo>
                  <a:pt x="62" y="152"/>
                </a:lnTo>
                <a:lnTo>
                  <a:pt x="62" y="152"/>
                </a:lnTo>
                <a:lnTo>
                  <a:pt x="78" y="135"/>
                </a:lnTo>
                <a:lnTo>
                  <a:pt x="93" y="119"/>
                </a:lnTo>
                <a:lnTo>
                  <a:pt x="110" y="105"/>
                </a:lnTo>
                <a:lnTo>
                  <a:pt x="128" y="91"/>
                </a:lnTo>
                <a:lnTo>
                  <a:pt x="128" y="91"/>
                </a:lnTo>
                <a:lnTo>
                  <a:pt x="146" y="79"/>
                </a:lnTo>
                <a:lnTo>
                  <a:pt x="165" y="67"/>
                </a:lnTo>
                <a:lnTo>
                  <a:pt x="184" y="57"/>
                </a:lnTo>
                <a:lnTo>
                  <a:pt x="204" y="47"/>
                </a:lnTo>
                <a:lnTo>
                  <a:pt x="204" y="47"/>
                </a:lnTo>
                <a:lnTo>
                  <a:pt x="224" y="38"/>
                </a:lnTo>
                <a:lnTo>
                  <a:pt x="244" y="30"/>
                </a:lnTo>
                <a:lnTo>
                  <a:pt x="265" y="23"/>
                </a:lnTo>
                <a:lnTo>
                  <a:pt x="286" y="17"/>
                </a:lnTo>
                <a:lnTo>
                  <a:pt x="286" y="17"/>
                </a:lnTo>
                <a:lnTo>
                  <a:pt x="274" y="16"/>
                </a:lnTo>
                <a:lnTo>
                  <a:pt x="259" y="15"/>
                </a:lnTo>
                <a:lnTo>
                  <a:pt x="259" y="15"/>
                </a:lnTo>
                <a:lnTo>
                  <a:pt x="224" y="15"/>
                </a:lnTo>
                <a:lnTo>
                  <a:pt x="212" y="15"/>
                </a:lnTo>
                <a:lnTo>
                  <a:pt x="203" y="17"/>
                </a:lnTo>
                <a:lnTo>
                  <a:pt x="203" y="17"/>
                </a:lnTo>
                <a:lnTo>
                  <a:pt x="200" y="17"/>
                </a:lnTo>
                <a:lnTo>
                  <a:pt x="198" y="16"/>
                </a:lnTo>
                <a:lnTo>
                  <a:pt x="198" y="16"/>
                </a:lnTo>
                <a:lnTo>
                  <a:pt x="196" y="14"/>
                </a:lnTo>
                <a:lnTo>
                  <a:pt x="194" y="12"/>
                </a:lnTo>
                <a:lnTo>
                  <a:pt x="194" y="12"/>
                </a:lnTo>
                <a:lnTo>
                  <a:pt x="194" y="9"/>
                </a:lnTo>
                <a:lnTo>
                  <a:pt x="195" y="6"/>
                </a:lnTo>
                <a:lnTo>
                  <a:pt x="195" y="6"/>
                </a:lnTo>
                <a:lnTo>
                  <a:pt x="197" y="4"/>
                </a:lnTo>
                <a:lnTo>
                  <a:pt x="200" y="3"/>
                </a:lnTo>
                <a:close/>
              </a:path>
            </a:pathLst>
          </a:custGeom>
          <a:solidFill>
            <a:srgbClr val="71A375"/>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29" name="PA-组合 28"/>
          <p:cNvGrpSpPr/>
          <p:nvPr>
            <p:custDataLst>
              <p:tags r:id="rId9"/>
            </p:custDataLst>
          </p:nvPr>
        </p:nvGrpSpPr>
        <p:grpSpPr>
          <a:xfrm>
            <a:off x="307974" y="2411095"/>
            <a:ext cx="2969260" cy="2487295"/>
            <a:chOff x="7399082" y="3007377"/>
            <a:chExt cx="1743230" cy="1682212"/>
          </a:xfrm>
        </p:grpSpPr>
        <p:sp>
          <p:nvSpPr>
            <p:cNvPr id="30" name="PA-矩形 29"/>
            <p:cNvSpPr/>
            <p:nvPr>
              <p:custDataLst>
                <p:tags r:id="rId17"/>
              </p:custDataLst>
            </p:nvPr>
          </p:nvSpPr>
          <p:spPr>
            <a:xfrm>
              <a:off x="7502349" y="3007377"/>
              <a:ext cx="1639963" cy="36118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latin typeface="Microsoft YaHei" panose="020B0503020204020204" charset="-122"/>
                  <a:ea typeface="Microsoft YaHei" panose="020B0503020204020204" charset="-122"/>
                  <a:sym typeface="Microsoft YaHei" panose="020B0503020204020204" charset="-122"/>
                </a:rPr>
                <a:t>Need for Updates</a:t>
              </a:r>
            </a:p>
          </p:txBody>
        </p:sp>
        <p:sp>
          <p:nvSpPr>
            <p:cNvPr id="31" name="PA-文本框 30"/>
            <p:cNvSpPr txBox="1"/>
            <p:nvPr>
              <p:custDataLst>
                <p:tags r:id="rId18"/>
              </p:custDataLst>
            </p:nvPr>
          </p:nvSpPr>
          <p:spPr>
            <a:xfrm>
              <a:off x="7399082" y="3579423"/>
              <a:ext cx="1742857" cy="1110166"/>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ICD-10 requires continuous updates to reflect medical changes and advancements. This necessitates regular revisions and updates, which can be logistically challenging</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sp>
        <p:nvSpPr>
          <p:cNvPr id="22" name="PA-椭圆 17"/>
          <p:cNvSpPr/>
          <p:nvPr>
            <p:custDataLst>
              <p:tags r:id="rId10"/>
            </p:custDataLst>
          </p:nvPr>
        </p:nvSpPr>
        <p:spPr>
          <a:xfrm>
            <a:off x="4293235" y="4779645"/>
            <a:ext cx="963295" cy="963295"/>
          </a:xfrm>
          <a:prstGeom prst="ellipse">
            <a:avLst/>
          </a:prstGeom>
          <a:solidFill>
            <a:schemeClr val="bg1"/>
          </a:solidFill>
          <a:ln w="19050">
            <a:solidFill>
              <a:schemeClr val="bg1">
                <a:lumMod val="6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black"/>
              </a:solidFill>
              <a:latin typeface="Microsoft YaHei" panose="020B0503020204020204" charset="-122"/>
              <a:ea typeface="Microsoft YaHei" panose="020B0503020204020204" charset="-122"/>
              <a:sym typeface="Microsoft YaHei" panose="020B0503020204020204" charset="-122"/>
            </a:endParaRPr>
          </a:p>
        </p:txBody>
      </p:sp>
      <p:grpSp>
        <p:nvGrpSpPr>
          <p:cNvPr id="32" name="PA-组合 31"/>
          <p:cNvGrpSpPr/>
          <p:nvPr>
            <p:custDataLst>
              <p:tags r:id="rId11"/>
            </p:custDataLst>
          </p:nvPr>
        </p:nvGrpSpPr>
        <p:grpSpPr>
          <a:xfrm>
            <a:off x="5378629" y="4245586"/>
            <a:ext cx="4953000" cy="2060575"/>
            <a:chOff x="7064305" y="2948089"/>
            <a:chExt cx="2907868" cy="2060575"/>
          </a:xfrm>
        </p:grpSpPr>
        <p:sp>
          <p:nvSpPr>
            <p:cNvPr id="33" name="PA-矩形 32"/>
            <p:cNvSpPr/>
            <p:nvPr>
              <p:custDataLst>
                <p:tags r:id="rId15"/>
              </p:custDataLst>
            </p:nvPr>
          </p:nvSpPr>
          <p:spPr>
            <a:xfrm>
              <a:off x="7563489" y="2948089"/>
              <a:ext cx="1562047" cy="9772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Potential for Errors</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34" name="PA-文本框 33"/>
            <p:cNvSpPr txBox="1"/>
            <p:nvPr>
              <p:custDataLst>
                <p:tags r:id="rId16"/>
              </p:custDataLst>
            </p:nvPr>
          </p:nvSpPr>
          <p:spPr>
            <a:xfrm>
              <a:off x="7064305" y="3884079"/>
              <a:ext cx="2907868" cy="112458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Due to the large number of codes and complexity of the system, there is a potential for errors in coding and documentation, which can have negative consequences for the healthcare system and patients.</a:t>
              </a:r>
            </a:p>
          </p:txBody>
        </p:sp>
      </p:grpSp>
      <p:grpSp>
        <p:nvGrpSpPr>
          <p:cNvPr id="35" name="PA-组合 34"/>
          <p:cNvGrpSpPr/>
          <p:nvPr>
            <p:custDataLst>
              <p:tags r:id="rId12"/>
            </p:custDataLst>
          </p:nvPr>
        </p:nvGrpSpPr>
        <p:grpSpPr>
          <a:xfrm>
            <a:off x="8904369" y="2410857"/>
            <a:ext cx="2957194" cy="2424430"/>
            <a:chOff x="7468424" y="2961424"/>
            <a:chExt cx="1736146" cy="2424430"/>
          </a:xfrm>
        </p:grpSpPr>
        <p:sp>
          <p:nvSpPr>
            <p:cNvPr id="36" name="PA-矩形 35"/>
            <p:cNvSpPr/>
            <p:nvPr>
              <p:custDataLst>
                <p:tags r:id="rId13"/>
              </p:custDataLst>
            </p:nvPr>
          </p:nvSpPr>
          <p:spPr>
            <a:xfrm>
              <a:off x="7468424" y="2961424"/>
              <a:ext cx="1736146" cy="9772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Lack of Specific Codes</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37" name="PA-文本框 36"/>
            <p:cNvSpPr txBox="1"/>
            <p:nvPr>
              <p:custDataLst>
                <p:tags r:id="rId14"/>
              </p:custDataLst>
            </p:nvPr>
          </p:nvSpPr>
          <p:spPr>
            <a:xfrm>
              <a:off x="7468424" y="4002824"/>
              <a:ext cx="1596718" cy="138303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ICD-10 may lack specific codes for certain new or rare diseases and conditions, making precise coding more difficult.</a:t>
              </a:r>
            </a:p>
          </p:txBody>
        </p:sp>
      </p:grpSp>
      <p:pic>
        <p:nvPicPr>
          <p:cNvPr id="4" name="Content Placeholder 3" descr="mm7218a3_MortalityProvisional_IMAGE_05May2023_1200x675-removebg-preview"/>
          <p:cNvPicPr>
            <a:picLocks noGrp="1" noChangeAspect="1"/>
          </p:cNvPicPr>
          <p:nvPr>
            <p:ph idx="1"/>
          </p:nvPr>
        </p:nvPicPr>
        <p:blipFill>
          <a:blip r:embed="rId25" cstate="print"/>
          <a:srcRect l="53564" t="35787" r="29099" b="38898"/>
          <a:stretch>
            <a:fillRect/>
          </a:stretch>
        </p:blipFill>
        <p:spPr>
          <a:xfrm>
            <a:off x="3201035" y="2411095"/>
            <a:ext cx="1038860" cy="854075"/>
          </a:xfrm>
          <a:prstGeom prst="rect">
            <a:avLst/>
          </a:prstGeom>
        </p:spPr>
      </p:pic>
      <p:pic>
        <p:nvPicPr>
          <p:cNvPr id="7" name="Picture 6" descr="mm7218a3_MortalityProvisional_IMAGE_05May2023_1200x675-removebg-preview"/>
          <p:cNvPicPr>
            <a:picLocks noChangeAspect="1"/>
          </p:cNvPicPr>
          <p:nvPr/>
        </p:nvPicPr>
        <p:blipFill>
          <a:blip r:embed="rId25" cstate="print"/>
          <a:srcRect l="5767" t="34933" r="76187" b="38347"/>
          <a:stretch>
            <a:fillRect/>
          </a:stretch>
        </p:blipFill>
        <p:spPr>
          <a:xfrm>
            <a:off x="4297045" y="4779645"/>
            <a:ext cx="967740" cy="855980"/>
          </a:xfrm>
          <a:prstGeom prst="rect">
            <a:avLst/>
          </a:prstGeom>
        </p:spPr>
      </p:pic>
      <p:pic>
        <p:nvPicPr>
          <p:cNvPr id="8" name="Picture 7" descr="mm7218a3_MortalityProvisional_IMAGE_05May2023_1200x675-removebg-preview"/>
          <p:cNvPicPr>
            <a:picLocks noChangeAspect="1"/>
          </p:cNvPicPr>
          <p:nvPr/>
        </p:nvPicPr>
        <p:blipFill>
          <a:blip r:embed="rId25" cstate="print"/>
          <a:srcRect l="78028" t="35787" r="5275" b="36338"/>
          <a:stretch>
            <a:fillRect/>
          </a:stretch>
        </p:blipFill>
        <p:spPr>
          <a:xfrm>
            <a:off x="7988300" y="2541905"/>
            <a:ext cx="907415" cy="8528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right)">
                                      <p:cBhvr>
                                        <p:cTn id="13" dur="500"/>
                                        <p:tgtEl>
                                          <p:spTgt spid="2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up)">
                                      <p:cBhvr>
                                        <p:cTn id="16" dur="500"/>
                                        <p:tgtEl>
                                          <p:spTgt spid="2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par>
                                <p:cTn id="24" presetID="14" presetClass="entr" presetSubtype="1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randombar(horizontal)">
                                      <p:cBhvr>
                                        <p:cTn id="26" dur="500"/>
                                        <p:tgtEl>
                                          <p:spTgt spid="35"/>
                                        </p:tgtEl>
                                      </p:cBhvr>
                                    </p:animEffect>
                                  </p:childTnLst>
                                </p:cTn>
                              </p:par>
                              <p:par>
                                <p:cTn id="27" presetID="14" presetClass="entr" presetSubtype="1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5" grpId="0" bldLvl="0" animBg="1"/>
      <p:bldP spid="2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7"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44450" y="2713537"/>
            <a:ext cx="3686629" cy="1429658"/>
            <a:chOff x="0" y="2714172"/>
            <a:chExt cx="3686629" cy="1429658"/>
          </a:xfrm>
        </p:grpSpPr>
        <p:sp>
          <p:nvSpPr>
            <p:cNvPr id="6" name="PA-五边形 5"/>
            <p:cNvSpPr/>
            <p:nvPr>
              <p:custDataLst>
                <p:tags r:id="rId3"/>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4"/>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5"/>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文本框 9"/>
          <p:cNvSpPr txBox="1"/>
          <p:nvPr>
            <p:custDataLst>
              <p:tags r:id="rId2"/>
            </p:custDataLst>
          </p:nvPr>
        </p:nvSpPr>
        <p:spPr>
          <a:xfrm>
            <a:off x="3626842" y="676431"/>
            <a:ext cx="5613398" cy="368697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lnSpc>
                <a:spcPct val="120000"/>
              </a:lnSpc>
              <a:defRPr/>
            </a:pPr>
            <a:r>
              <a:rPr lang="en-US" altLang="zh-CN" sz="1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Many identical diagnoses in the International Classification of Diseases (ICD) have dual coding, marked with + and * symbols</a:t>
            </a:r>
            <a:r>
              <a:rPr lang="en-US" altLang="zh-CN" sz="1400" dirty="0">
                <a:solidFill>
                  <a:prstClr val="white">
                    <a:lumMod val="50000"/>
                  </a:prstClr>
                </a:solidFill>
                <a:latin typeface="Century Gothic" panose="020B0502020202020204" pitchFamily="34" charset="0"/>
              </a:rPr>
              <a:t>:</a:t>
            </a:r>
          </a:p>
          <a:p>
            <a:pPr lvl="0">
              <a:lnSpc>
                <a:spcPct val="120000"/>
              </a:lnSpc>
              <a:defRPr/>
            </a:pPr>
            <a:endPar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a:p>
            <a:pPr lvl="0">
              <a:lnSpc>
                <a:spcPct val="120000"/>
              </a:lnSpc>
              <a:defRPr/>
            </a:pP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t>
            </a:r>
            <a:r>
              <a:rPr lang="sr-Latn-RS" altLang="en-US"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t>
            </a: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 signifies the etiology of the disease.</a:t>
            </a:r>
          </a:p>
          <a:p>
            <a:pPr lvl="0">
              <a:lnSpc>
                <a:spcPct val="120000"/>
              </a:lnSpc>
              <a:defRPr/>
            </a:pP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t>
            </a:r>
            <a:r>
              <a:rPr lang="sr-Latn-RS" altLang="en-US"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t>
            </a: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 signifies localization or the affected organ or system.</a:t>
            </a:r>
          </a:p>
          <a:p>
            <a:pPr lvl="0">
              <a:lnSpc>
                <a:spcPct val="120000"/>
              </a:lnSpc>
              <a:defRPr/>
            </a:pPr>
            <a:endParaRPr lang="sr-Latn-R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a:p>
            <a:pPr lvl="0">
              <a:lnSpc>
                <a:spcPct val="120000"/>
              </a:lnSpc>
              <a:defRPr/>
            </a:pP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Example:</a:t>
            </a:r>
          </a:p>
          <a:p>
            <a:pPr lvl="0">
              <a:lnSpc>
                <a:spcPct val="120000"/>
              </a:lnSpc>
              <a:defRPr/>
            </a:pPr>
            <a:r>
              <a:rPr lang="en-US" altLang="zh-CN" sz="1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A74.0+ Conjunctivitis chlamydialis (H13.1*)</a:t>
            </a:r>
          </a:p>
          <a:p>
            <a:pPr lvl="0">
              <a:lnSpc>
                <a:spcPct val="120000"/>
              </a:lnSpc>
              <a:defRPr/>
            </a:pPr>
            <a:r>
              <a:rPr lang="en-US" altLang="zh-CN" sz="1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A39.0+ Meningitis meningococcica (G01*)</a:t>
            </a:r>
          </a:p>
          <a:p>
            <a:pPr lvl="0">
              <a:lnSpc>
                <a:spcPct val="120000"/>
              </a:lnSpc>
              <a:defRPr/>
            </a:pPr>
            <a:r>
              <a:rPr lang="en-US" altLang="zh-CN" sz="1400"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B25.0+ Pneumonitis cytomegaloviralis (J17.1*)</a:t>
            </a:r>
          </a:p>
          <a:p>
            <a:pPr lvl="0">
              <a:lnSpc>
                <a:spcPct val="120000"/>
              </a:lnSpc>
              <a:defRPr/>
            </a:pPr>
            <a:endPar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a:p>
            <a:pPr lvl="0">
              <a:lnSpc>
                <a:spcPct val="120000"/>
              </a:lnSpc>
              <a:defRPr/>
            </a:pPr>
            <a:r>
              <a:rPr lang="en-US" altLang="zh-CN" sz="1400"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rPr>
              <a:t>In these examples, + indicates the etiology or cause of the disease, while * indicates the localization or the affected organ or system.</a:t>
            </a:r>
          </a:p>
        </p:txBody>
      </p:sp>
      <p:pic>
        <p:nvPicPr>
          <p:cNvPr id="14" name="Content Placeholder 13" descr="istockphoto-1174443661-612x612"/>
          <p:cNvPicPr>
            <a:picLocks noGrp="1" noChangeAspect="1"/>
          </p:cNvPicPr>
          <p:nvPr>
            <p:ph idx="1"/>
          </p:nvPr>
        </p:nvPicPr>
        <p:blipFill>
          <a:blip r:embed="rId8" cstate="print"/>
          <a:stretch>
            <a:fillRect/>
          </a:stretch>
        </p:blipFill>
        <p:spPr>
          <a:xfrm>
            <a:off x="7544435" y="4516755"/>
            <a:ext cx="2568956" cy="2099363"/>
          </a:xfrm>
          <a:prstGeom prst="rect">
            <a:avLst/>
          </a:prstGeom>
        </p:spPr>
      </p:pic>
      <p:pic>
        <p:nvPicPr>
          <p:cNvPr id="17" name="Picture 16"/>
          <p:cNvPicPr>
            <a:picLocks noChangeAspect="1"/>
          </p:cNvPicPr>
          <p:nvPr/>
        </p:nvPicPr>
        <p:blipFill>
          <a:blip r:embed="rId9" cstate="print"/>
          <a:srcRect l="31420" t="22310" r="45449" b="34378"/>
          <a:stretch>
            <a:fillRect/>
          </a:stretch>
        </p:blipFill>
        <p:spPr>
          <a:xfrm>
            <a:off x="9307550" y="2024380"/>
            <a:ext cx="2075180" cy="2185670"/>
          </a:xfrm>
          <a:prstGeom prst="rect">
            <a:avLst/>
          </a:prstGeom>
        </p:spPr>
      </p:pic>
      <p:pic>
        <p:nvPicPr>
          <p:cNvPr id="18" name="Picture 17" descr="images (1)"/>
          <p:cNvPicPr>
            <a:picLocks noChangeAspect="1"/>
          </p:cNvPicPr>
          <p:nvPr/>
        </p:nvPicPr>
        <p:blipFill>
          <a:blip r:embed="rId10" cstate="print"/>
          <a:stretch>
            <a:fillRect/>
          </a:stretch>
        </p:blipFill>
        <p:spPr>
          <a:xfrm>
            <a:off x="4217290" y="4516755"/>
            <a:ext cx="2568956" cy="1924685"/>
          </a:xfrm>
          <a:prstGeom prst="rect">
            <a:avLst/>
          </a:prstGeom>
        </p:spPr>
      </p:pic>
      <p:pic>
        <p:nvPicPr>
          <p:cNvPr id="19" name="Picture 18" descr="graphoid-removebg-preview"/>
          <p:cNvPicPr>
            <a:picLocks noChangeAspect="1"/>
          </p:cNvPicPr>
          <p:nvPr/>
        </p:nvPicPr>
        <p:blipFill>
          <a:blip r:embed="rId11" cstate="print"/>
          <a:srcRect l="39582" t="61827" r="39206" b="19136"/>
          <a:stretch>
            <a:fillRect/>
          </a:stretch>
        </p:blipFill>
        <p:spPr>
          <a:xfrm>
            <a:off x="2159635" y="2847975"/>
            <a:ext cx="1298575" cy="13620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2892491" y="3011170"/>
            <a:ext cx="7044055"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b="1" dirty="0">
                <a:ln w="22225">
                  <a:solidFill>
                    <a:schemeClr val="accent2"/>
                  </a:solidFill>
                  <a:prstDash val="solid"/>
                </a:ln>
                <a:solidFill>
                  <a:schemeClr val="accent2">
                    <a:lumMod val="40000"/>
                    <a:lumOff val="60000"/>
                  </a:schemeClr>
                </a:solidFill>
                <a:effectLst/>
                <a:latin typeface="+mn-ea"/>
              </a:rPr>
              <a:t>International Health Cooperation</a:t>
            </a:r>
          </a:p>
        </p:txBody>
      </p:sp>
      <p:pic>
        <p:nvPicPr>
          <p:cNvPr id="9" name="Content Placeholder 8" descr="Picture1-removebg-preview (1)"/>
          <p:cNvPicPr>
            <a:picLocks noGrp="1" noChangeAspect="1"/>
          </p:cNvPicPr>
          <p:nvPr>
            <p:ph idx="1"/>
          </p:nvPr>
        </p:nvPicPr>
        <p:blipFill>
          <a:blip r:embed="rId3" cstate="print"/>
          <a:stretch>
            <a:fillRect/>
          </a:stretch>
        </p:blipFill>
        <p:spPr>
          <a:xfrm>
            <a:off x="5421764" y="315594"/>
            <a:ext cx="1985511" cy="23907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0" y="1943735"/>
            <a:ext cx="3686629" cy="1297760"/>
            <a:chOff x="0" y="2714172"/>
            <a:chExt cx="3686629" cy="1429658"/>
          </a:xfrm>
        </p:grpSpPr>
        <p:sp>
          <p:nvSpPr>
            <p:cNvPr id="6" name="五边形 5"/>
            <p:cNvSpPr/>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9398323" y="3609364"/>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 name="Text Box 1"/>
          <p:cNvSpPr txBox="1"/>
          <p:nvPr/>
        </p:nvSpPr>
        <p:spPr>
          <a:xfrm>
            <a:off x="2179955" y="564515"/>
            <a:ext cx="8158480" cy="1198880"/>
          </a:xfrm>
          <a:prstGeom prst="rect">
            <a:avLst/>
          </a:prstGeom>
          <a:noFill/>
        </p:spPr>
        <p:txBody>
          <a:bodyPr wrap="square" rtlCol="0">
            <a:spAutoFit/>
          </a:bodyPr>
          <a:lstStyle/>
          <a:p>
            <a:pPr algn="just"/>
            <a:r>
              <a:rPr lang="en-US"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cs typeface="Century Gothic" panose="020B0502020202020204" pitchFamily="34" charset="0"/>
              </a:rPr>
              <a:t>International health cooperation is a key aspect of the global healthcare system that brings together countries and organizations to collectively address global health challenges. There are several key reasons for establishing international health cooperation</a:t>
            </a:r>
            <a:r>
              <a:rPr lang="sr-Latn-RS"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cs typeface="Century Gothic" panose="020B0502020202020204" pitchFamily="34" charset="0"/>
              </a:rPr>
              <a:t>.</a:t>
            </a:r>
            <a:endParaRPr lang="en-US" b="1" dirty="0">
              <a:ln/>
              <a:solidFill>
                <a:schemeClr val="accent1"/>
              </a:solidFill>
              <a:effectLst>
                <a:outerShdw blurRad="38100" dist="25400" dir="5400000" algn="ctr" rotWithShape="0">
                  <a:srgbClr val="6E747A">
                    <a:alpha val="43000"/>
                  </a:srgbClr>
                </a:outerShdw>
              </a:effectLst>
              <a:latin typeface="Century Gothic" panose="020B0502020202020204" pitchFamily="34" charset="0"/>
              <a:cs typeface="Century Gothic" panose="020B0502020202020204" pitchFamily="34" charset="0"/>
            </a:endParaRPr>
          </a:p>
        </p:txBody>
      </p:sp>
      <p:sp>
        <p:nvSpPr>
          <p:cNvPr id="10" name="Text Box 9"/>
          <p:cNvSpPr txBox="1"/>
          <p:nvPr/>
        </p:nvSpPr>
        <p:spPr>
          <a:xfrm>
            <a:off x="6267450" y="2078355"/>
            <a:ext cx="3347085" cy="36830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Global Health Challenges</a:t>
            </a:r>
          </a:p>
        </p:txBody>
      </p:sp>
      <p:sp>
        <p:nvSpPr>
          <p:cNvPr id="11" name="Text Box 10"/>
          <p:cNvSpPr txBox="1"/>
          <p:nvPr/>
        </p:nvSpPr>
        <p:spPr>
          <a:xfrm>
            <a:off x="8499475" y="3933190"/>
            <a:ext cx="2839720"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Disease Prevention and Control</a:t>
            </a:r>
          </a:p>
        </p:txBody>
      </p:sp>
      <p:sp>
        <p:nvSpPr>
          <p:cNvPr id="12" name="Text Box 11"/>
          <p:cNvSpPr txBox="1"/>
          <p:nvPr/>
        </p:nvSpPr>
        <p:spPr>
          <a:xfrm>
            <a:off x="4596765" y="4194175"/>
            <a:ext cx="2999105"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Exchange of Medical Information</a:t>
            </a:r>
          </a:p>
        </p:txBody>
      </p:sp>
      <p:sp>
        <p:nvSpPr>
          <p:cNvPr id="14" name="Freeform 7"/>
          <p:cNvSpPr/>
          <p:nvPr/>
        </p:nvSpPr>
        <p:spPr>
          <a:xfrm>
            <a:off x="2034353" y="4988078"/>
            <a:ext cx="8946777"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dirty="0">
              <a:solidFill>
                <a:prstClr val="black"/>
              </a:solidFill>
              <a:latin typeface="Roboto Lt" pitchFamily="2" charset="0"/>
              <a:ea typeface="Roboto Lt" pitchFamily="2" charset="0"/>
              <a:cs typeface="+mn-ea"/>
              <a:sym typeface="Roboto Lt" pitchFamily="2" charset="0"/>
            </a:endParaRPr>
          </a:p>
        </p:txBody>
      </p:sp>
      <p:sp>
        <p:nvSpPr>
          <p:cNvPr id="15" name="椭圆 34"/>
          <p:cNvSpPr/>
          <p:nvPr/>
        </p:nvSpPr>
        <p:spPr>
          <a:xfrm>
            <a:off x="3484702" y="4988078"/>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6" name="椭圆 35"/>
          <p:cNvSpPr/>
          <p:nvPr/>
        </p:nvSpPr>
        <p:spPr>
          <a:xfrm>
            <a:off x="6163065" y="4993411"/>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7" name="椭圆 36"/>
          <p:cNvSpPr/>
          <p:nvPr/>
        </p:nvSpPr>
        <p:spPr>
          <a:xfrm>
            <a:off x="8841428" y="5875044"/>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8" name="Freeform 7"/>
          <p:cNvSpPr/>
          <p:nvPr/>
        </p:nvSpPr>
        <p:spPr>
          <a:xfrm>
            <a:off x="2392493" y="2707793"/>
            <a:ext cx="8946777"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dirty="0">
              <a:solidFill>
                <a:prstClr val="black"/>
              </a:solidFill>
              <a:latin typeface="Roboto Lt" pitchFamily="2" charset="0"/>
              <a:ea typeface="Roboto Lt" pitchFamily="2" charset="0"/>
              <a:cs typeface="+mn-ea"/>
              <a:sym typeface="Roboto Lt" pitchFamily="2" charset="0"/>
            </a:endParaRPr>
          </a:p>
        </p:txBody>
      </p:sp>
      <p:sp>
        <p:nvSpPr>
          <p:cNvPr id="19" name="椭圆 34"/>
          <p:cNvSpPr/>
          <p:nvPr/>
        </p:nvSpPr>
        <p:spPr>
          <a:xfrm>
            <a:off x="3842842" y="2707793"/>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0" name="椭圆 35"/>
          <p:cNvSpPr/>
          <p:nvPr/>
        </p:nvSpPr>
        <p:spPr>
          <a:xfrm>
            <a:off x="6521205" y="2713126"/>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1" name="Text Box 20"/>
          <p:cNvSpPr txBox="1"/>
          <p:nvPr/>
        </p:nvSpPr>
        <p:spPr>
          <a:xfrm>
            <a:off x="3175000" y="3180080"/>
            <a:ext cx="2820035"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Sharing Resources and Expertise</a:t>
            </a:r>
          </a:p>
        </p:txBody>
      </p:sp>
      <p:sp>
        <p:nvSpPr>
          <p:cNvPr id="22" name="Text Box 21"/>
          <p:cNvSpPr txBox="1"/>
          <p:nvPr/>
        </p:nvSpPr>
        <p:spPr>
          <a:xfrm>
            <a:off x="6521450" y="5845175"/>
            <a:ext cx="2065020" cy="36830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Health Security</a:t>
            </a:r>
          </a:p>
        </p:txBody>
      </p:sp>
      <p:pic>
        <p:nvPicPr>
          <p:cNvPr id="23" name="Content Placeholder 22" descr="graphoid-removebg-preview"/>
          <p:cNvPicPr>
            <a:picLocks noGrp="1" noChangeAspect="1"/>
          </p:cNvPicPr>
          <p:nvPr>
            <p:ph idx="1"/>
          </p:nvPr>
        </p:nvPicPr>
        <p:blipFill>
          <a:blip r:embed="rId3" cstate="print"/>
          <a:srcRect t="29607" r="77094" b="53845"/>
          <a:stretch>
            <a:fillRect/>
          </a:stretch>
        </p:blipFill>
        <p:spPr>
          <a:xfrm>
            <a:off x="2179955" y="1943735"/>
            <a:ext cx="1250315" cy="10560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2" name="Title 31"/>
          <p:cNvSpPr>
            <a:spLocks noGrp="1"/>
          </p:cNvSpPr>
          <p:nvPr>
            <p:ph type="title"/>
          </p:nvPr>
        </p:nvSpPr>
        <p:spPr/>
        <p:txBody>
          <a:bodyPr/>
          <a:lstStyle/>
          <a:p>
            <a:endParaRPr lang="en-US"/>
          </a:p>
        </p:txBody>
      </p:sp>
      <p:sp>
        <p:nvSpPr>
          <p:cNvPr id="2" name="矩形 1"/>
          <p:cNvSpPr/>
          <p:nvPr/>
        </p:nvSpPr>
        <p:spPr>
          <a:xfrm>
            <a:off x="394970" y="364808"/>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164965" y="707390"/>
            <a:ext cx="3862705" cy="46037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accent1"/>
                </a:solidFill>
                <a:latin typeface="+mn-ea"/>
              </a:rPr>
              <a:t>Defining key terms:</a:t>
            </a:r>
          </a:p>
        </p:txBody>
      </p:sp>
      <p:grpSp>
        <p:nvGrpSpPr>
          <p:cNvPr id="26" name="组合 25"/>
          <p:cNvGrpSpPr/>
          <p:nvPr/>
        </p:nvGrpSpPr>
        <p:grpSpPr>
          <a:xfrm>
            <a:off x="1028065" y="1632585"/>
            <a:ext cx="2915920" cy="542925"/>
            <a:chOff x="2378201" y="2183910"/>
            <a:chExt cx="2152398" cy="542931"/>
          </a:xfrm>
        </p:grpSpPr>
        <p:sp>
          <p:nvSpPr>
            <p:cNvPr id="8" name="矩形 7"/>
            <p:cNvSpPr/>
            <p:nvPr/>
          </p:nvSpPr>
          <p:spPr>
            <a:xfrm>
              <a:off x="2378201" y="2183910"/>
              <a:ext cx="2152398" cy="5429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文本框 15"/>
            <p:cNvSpPr txBox="1"/>
            <p:nvPr/>
          </p:nvSpPr>
          <p:spPr>
            <a:xfrm>
              <a:off x="2572724" y="2282971"/>
              <a:ext cx="1762885" cy="398784"/>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1"/>
                  </a:solidFill>
                  <a:latin typeface="+mn-ea"/>
                </a:rPr>
                <a:t>Organization</a:t>
              </a:r>
            </a:p>
          </p:txBody>
        </p:sp>
      </p:grpSp>
      <p:grpSp>
        <p:nvGrpSpPr>
          <p:cNvPr id="28" name="组合 27"/>
          <p:cNvGrpSpPr/>
          <p:nvPr/>
        </p:nvGrpSpPr>
        <p:grpSpPr>
          <a:xfrm>
            <a:off x="1028065" y="4378325"/>
            <a:ext cx="2976880" cy="2013585"/>
            <a:chOff x="1028057" y="4360474"/>
            <a:chExt cx="4852686" cy="959411"/>
          </a:xfrm>
        </p:grpSpPr>
        <p:sp>
          <p:nvSpPr>
            <p:cNvPr id="9" name="矩形 8"/>
            <p:cNvSpPr/>
            <p:nvPr/>
          </p:nvSpPr>
          <p:spPr>
            <a:xfrm>
              <a:off x="1028057" y="4360474"/>
              <a:ext cx="4852686" cy="959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文本框 16"/>
            <p:cNvSpPr txBox="1"/>
            <p:nvPr/>
          </p:nvSpPr>
          <p:spPr>
            <a:xfrm>
              <a:off x="1229321" y="4554264"/>
              <a:ext cx="4452228" cy="629925"/>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 A social entity formed by the deliberate association of people to achieve specific goals through coordinated activities</a:t>
              </a:r>
              <a:r>
                <a:rPr lang="sr-Latn-RS" altLang="zh-CN" sz="1600" dirty="0">
                  <a:solidFill>
                    <a:schemeClr val="bg1"/>
                  </a:solidFill>
                  <a:latin typeface="+mn-ea"/>
                </a:rPr>
                <a:t>.</a:t>
              </a:r>
              <a:endParaRPr lang="zh-CN" altLang="en-US" sz="1600" dirty="0">
                <a:solidFill>
                  <a:schemeClr val="bg1"/>
                </a:solidFill>
                <a:latin typeface="+mn-ea"/>
              </a:endParaRPr>
            </a:p>
          </p:txBody>
        </p:sp>
      </p:grpSp>
      <p:sp>
        <p:nvSpPr>
          <p:cNvPr id="19" name="文本框 18"/>
          <p:cNvSpPr txBox="1"/>
          <p:nvPr/>
        </p:nvSpPr>
        <p:spPr>
          <a:xfrm>
            <a:off x="6444615" y="5229225"/>
            <a:ext cx="4586605" cy="583565"/>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Click here to add the text, the text is the extraction of your thought</a:t>
            </a:r>
          </a:p>
        </p:txBody>
      </p:sp>
      <p:grpSp>
        <p:nvGrpSpPr>
          <p:cNvPr id="4" name="组合 25"/>
          <p:cNvGrpSpPr/>
          <p:nvPr/>
        </p:nvGrpSpPr>
        <p:grpSpPr>
          <a:xfrm>
            <a:off x="4458970" y="1535431"/>
            <a:ext cx="2979420" cy="645160"/>
            <a:chOff x="1880881" y="2764307"/>
            <a:chExt cx="2199271" cy="645167"/>
          </a:xfrm>
        </p:grpSpPr>
        <p:sp>
          <p:nvSpPr>
            <p:cNvPr id="5" name="矩形 7"/>
            <p:cNvSpPr/>
            <p:nvPr/>
          </p:nvSpPr>
          <p:spPr>
            <a:xfrm>
              <a:off x="1906661" y="2817012"/>
              <a:ext cx="2152398" cy="540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文本框 15"/>
            <p:cNvSpPr txBox="1"/>
            <p:nvPr/>
          </p:nvSpPr>
          <p:spPr>
            <a:xfrm>
              <a:off x="1880881" y="2764307"/>
              <a:ext cx="2199271" cy="645167"/>
            </a:xfrm>
            <a:prstGeom prst="rect">
              <a:avLst/>
            </a:prstGeom>
            <a:noFill/>
          </p:spPr>
          <p:txBody>
            <a:bodyPr wrap="square" rtlCol="0">
              <a:spAutoFit/>
              <a:scene3d>
                <a:camera prst="orthographicFront"/>
                <a:lightRig rig="threePt" dir="t"/>
              </a:scene3d>
              <a:sp3d contourW="12700"/>
            </a:bodyPr>
            <a:lstStyle/>
            <a:p>
              <a:pPr algn="ctr"/>
              <a:r>
                <a:rPr lang="zh-CN" altLang="en-US" dirty="0">
                  <a:solidFill>
                    <a:schemeClr val="bg1"/>
                  </a:solidFill>
                  <a:latin typeface="+mn-ea"/>
                </a:rPr>
                <a:t>International Organizations</a:t>
              </a:r>
            </a:p>
          </p:txBody>
        </p:sp>
      </p:grpSp>
      <p:grpSp>
        <p:nvGrpSpPr>
          <p:cNvPr id="7" name="组合 27"/>
          <p:cNvGrpSpPr/>
          <p:nvPr/>
        </p:nvGrpSpPr>
        <p:grpSpPr>
          <a:xfrm>
            <a:off x="4286250" y="4337050"/>
            <a:ext cx="3307715" cy="2063115"/>
            <a:chOff x="725799" y="4329753"/>
            <a:chExt cx="5391988" cy="959411"/>
          </a:xfrm>
        </p:grpSpPr>
        <p:sp>
          <p:nvSpPr>
            <p:cNvPr id="10" name="矩形 8"/>
            <p:cNvSpPr/>
            <p:nvPr/>
          </p:nvSpPr>
          <p:spPr>
            <a:xfrm>
              <a:off x="995968" y="4329753"/>
              <a:ext cx="4852686" cy="959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文本框 16"/>
            <p:cNvSpPr txBox="1"/>
            <p:nvPr/>
          </p:nvSpPr>
          <p:spPr>
            <a:xfrm>
              <a:off x="725799" y="4452718"/>
              <a:ext cx="5391988" cy="729377"/>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 Permanent forms of institutionalized action established by multilateral agreements among three or more states, with a special status or permanent bodies</a:t>
              </a:r>
              <a:r>
                <a:rPr lang="sr-Latn-RS" altLang="zh-CN" sz="1600" dirty="0">
                  <a:solidFill>
                    <a:schemeClr val="bg1"/>
                  </a:solidFill>
                  <a:latin typeface="+mn-ea"/>
                </a:rPr>
                <a:t>. </a:t>
              </a:r>
            </a:p>
          </p:txBody>
        </p:sp>
      </p:grpSp>
      <p:grpSp>
        <p:nvGrpSpPr>
          <p:cNvPr id="15" name="组合 25"/>
          <p:cNvGrpSpPr/>
          <p:nvPr/>
        </p:nvGrpSpPr>
        <p:grpSpPr>
          <a:xfrm>
            <a:off x="7997825" y="1535430"/>
            <a:ext cx="2946400" cy="645160"/>
            <a:chOff x="2357776" y="2230411"/>
            <a:chExt cx="2172823" cy="555476"/>
          </a:xfrm>
        </p:grpSpPr>
        <p:sp>
          <p:nvSpPr>
            <p:cNvPr id="20" name="矩形 7"/>
            <p:cNvSpPr/>
            <p:nvPr/>
          </p:nvSpPr>
          <p:spPr>
            <a:xfrm>
              <a:off x="2378201" y="2258841"/>
              <a:ext cx="2152398" cy="46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1" name="文本框 15"/>
            <p:cNvSpPr txBox="1"/>
            <p:nvPr/>
          </p:nvSpPr>
          <p:spPr>
            <a:xfrm>
              <a:off x="2357776" y="2230411"/>
              <a:ext cx="2170737" cy="555476"/>
            </a:xfrm>
            <a:prstGeom prst="rect">
              <a:avLst/>
            </a:prstGeom>
            <a:noFill/>
          </p:spPr>
          <p:txBody>
            <a:bodyPr wrap="square" rtlCol="0">
              <a:spAutoFit/>
              <a:scene3d>
                <a:camera prst="orthographicFront"/>
                <a:lightRig rig="threePt" dir="t"/>
              </a:scene3d>
              <a:sp3d contourW="12700"/>
            </a:bodyPr>
            <a:lstStyle/>
            <a:p>
              <a:pPr algn="ctr"/>
              <a:r>
                <a:rPr lang="zh-CN" altLang="en-US" dirty="0">
                  <a:solidFill>
                    <a:schemeClr val="bg1"/>
                  </a:solidFill>
                  <a:latin typeface="+mn-ea"/>
                </a:rPr>
                <a:t>International Health Cooperation</a:t>
              </a:r>
            </a:p>
          </p:txBody>
        </p:sp>
      </p:grpSp>
      <p:grpSp>
        <p:nvGrpSpPr>
          <p:cNvPr id="22" name="组合 27"/>
          <p:cNvGrpSpPr/>
          <p:nvPr/>
        </p:nvGrpSpPr>
        <p:grpSpPr>
          <a:xfrm>
            <a:off x="8026325" y="4444683"/>
            <a:ext cx="2976880" cy="2061210"/>
            <a:chOff x="1028057" y="4355895"/>
            <a:chExt cx="4852686" cy="1295444"/>
          </a:xfrm>
        </p:grpSpPr>
        <p:sp>
          <p:nvSpPr>
            <p:cNvPr id="24" name="矩形 8"/>
            <p:cNvSpPr/>
            <p:nvPr/>
          </p:nvSpPr>
          <p:spPr>
            <a:xfrm>
              <a:off x="1028057" y="4360285"/>
              <a:ext cx="4852686" cy="12707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文本框 16"/>
            <p:cNvSpPr txBox="1"/>
            <p:nvPr/>
          </p:nvSpPr>
          <p:spPr>
            <a:xfrm>
              <a:off x="1154343" y="4355895"/>
              <a:ext cx="4600114" cy="1295444"/>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Involves one or more activities related to the prevention, diagnosis, and treatment of diseases that require combined considerations and actions from more than one country.</a:t>
              </a:r>
            </a:p>
          </p:txBody>
        </p:sp>
      </p:grpSp>
      <p:pic>
        <p:nvPicPr>
          <p:cNvPr id="31" name="Content Placeholder 30" descr="organization_structure1200x600-removebg-preview"/>
          <p:cNvPicPr>
            <a:picLocks noGrp="1" noChangeAspect="1"/>
          </p:cNvPicPr>
          <p:nvPr>
            <p:ph idx="1"/>
          </p:nvPr>
        </p:nvPicPr>
        <p:blipFill>
          <a:blip r:embed="rId3" cstate="print"/>
          <a:stretch>
            <a:fillRect/>
          </a:stretch>
        </p:blipFill>
        <p:spPr>
          <a:xfrm flipH="1">
            <a:off x="1101090" y="2318439"/>
            <a:ext cx="2768600" cy="1925901"/>
          </a:xfrm>
          <a:prstGeom prst="rect">
            <a:avLst/>
          </a:prstGeom>
        </p:spPr>
      </p:pic>
      <p:pic>
        <p:nvPicPr>
          <p:cNvPr id="33" name="Picture 32" descr="international-organizations-dashamlav"/>
          <p:cNvPicPr>
            <a:picLocks noChangeAspect="1"/>
          </p:cNvPicPr>
          <p:nvPr/>
        </p:nvPicPr>
        <p:blipFill>
          <a:blip r:embed="rId4" cstate="print"/>
          <a:stretch>
            <a:fillRect/>
          </a:stretch>
        </p:blipFill>
        <p:spPr>
          <a:xfrm>
            <a:off x="4451985" y="2318439"/>
            <a:ext cx="2957830" cy="1925901"/>
          </a:xfrm>
          <a:prstGeom prst="rect">
            <a:avLst/>
          </a:prstGeom>
        </p:spPr>
      </p:pic>
      <p:pic>
        <p:nvPicPr>
          <p:cNvPr id="34" name="Picture 33" descr="преузимање"/>
          <p:cNvPicPr>
            <a:picLocks noChangeAspect="1"/>
          </p:cNvPicPr>
          <p:nvPr/>
        </p:nvPicPr>
        <p:blipFill>
          <a:blip r:embed="rId5" cstate="print"/>
          <a:srcRect t="14922"/>
          <a:stretch>
            <a:fillRect/>
          </a:stretch>
        </p:blipFill>
        <p:spPr>
          <a:xfrm>
            <a:off x="7973620" y="2187575"/>
            <a:ext cx="2943935" cy="228081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2" cstate="print"/>
          <a:stretch>
            <a:fillRect/>
          </a:stretch>
        </a:blipFill>
        <a:effectLst/>
      </p:bgPr>
    </p:bg>
    <p:spTree>
      <p:nvGrpSpPr>
        <p:cNvPr id="1" name=""/>
        <p:cNvGrpSpPr/>
        <p:nvPr/>
      </p:nvGrpSpPr>
      <p:grpSpPr>
        <a:xfrm>
          <a:off x="0" y="0"/>
          <a:ext cx="0" cy="0"/>
          <a:chOff x="0" y="0"/>
          <a:chExt cx="0" cy="0"/>
        </a:xfrm>
      </p:grpSpPr>
      <p:sp>
        <p:nvSpPr>
          <p:cNvPr id="2" name="PA-矩形 1"/>
          <p:cNvSpPr/>
          <p:nvPr>
            <p:custDataLst>
              <p:tags r:id="rId1"/>
            </p:custDataLst>
          </p:nvPr>
        </p:nvSpPr>
        <p:spPr>
          <a:xfrm>
            <a:off x="481330" y="518160"/>
            <a:ext cx="11403330" cy="6170930"/>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1852261" y="658639"/>
            <a:ext cx="9242459" cy="1309537"/>
            <a:chOff x="3060949" y="1242337"/>
            <a:chExt cx="9242459" cy="1309537"/>
          </a:xfrm>
        </p:grpSpPr>
        <p:sp>
          <p:nvSpPr>
            <p:cNvPr id="54" name="PA-文本框 53"/>
            <p:cNvSpPr txBox="1"/>
            <p:nvPr>
              <p:custDataLst>
                <p:tags r:id="rId19"/>
              </p:custDataLst>
            </p:nvPr>
          </p:nvSpPr>
          <p:spPr>
            <a:xfrm>
              <a:off x="3060949" y="1242337"/>
              <a:ext cx="8004024" cy="46166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Function of International organizations</a:t>
              </a:r>
            </a:p>
          </p:txBody>
        </p:sp>
        <p:sp>
          <p:nvSpPr>
            <p:cNvPr id="55" name="PA-文本框 54"/>
            <p:cNvSpPr txBox="1"/>
            <p:nvPr>
              <p:custDataLst>
                <p:tags r:id="rId20"/>
              </p:custDataLst>
            </p:nvPr>
          </p:nvSpPr>
          <p:spPr>
            <a:xfrm>
              <a:off x="3230528" y="1898234"/>
              <a:ext cx="9072880" cy="65364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altLang="zh-CN" sz="1600" b="1" i="1" dirty="0">
                  <a:solidFill>
                    <a:schemeClr val="bg1">
                      <a:lumMod val="50000"/>
                    </a:schemeClr>
                  </a:solidFill>
                  <a:latin typeface="Century Gothic" panose="020B0502020202020204" pitchFamily="34" charset="0"/>
                  <a:ea typeface="+mj-ea"/>
                </a:rPr>
                <a:t>P</a:t>
              </a:r>
              <a:r>
                <a:rPr lang="en-US" altLang="zh-CN" sz="1600" b="1" i="1" dirty="0" err="1">
                  <a:solidFill>
                    <a:schemeClr val="bg1">
                      <a:lumMod val="50000"/>
                    </a:schemeClr>
                  </a:solidFill>
                  <a:latin typeface="Century Gothic" panose="020B0502020202020204" pitchFamily="34" charset="0"/>
                  <a:ea typeface="+mj-ea"/>
                </a:rPr>
                <a:t>erform</a:t>
              </a:r>
              <a:r>
                <a:rPr lang="en-US" altLang="zh-CN" sz="1600" b="1" i="1" dirty="0">
                  <a:solidFill>
                    <a:schemeClr val="bg1">
                      <a:lumMod val="50000"/>
                    </a:schemeClr>
                  </a:solidFill>
                  <a:latin typeface="Century Gothic" panose="020B0502020202020204" pitchFamily="34" charset="0"/>
                  <a:ea typeface="+mj-ea"/>
                </a:rPr>
                <a:t> various functions and tasks within the international community. </a:t>
              </a:r>
              <a:endParaRPr lang="sr-Latn-RS" altLang="zh-CN" sz="1600" b="1" i="1" dirty="0">
                <a:solidFill>
                  <a:schemeClr val="bg1">
                    <a:lumMod val="50000"/>
                  </a:schemeClr>
                </a:solidFill>
                <a:latin typeface="Century Gothic" panose="020B0502020202020204" pitchFamily="34" charset="0"/>
                <a:ea typeface="+mj-ea"/>
              </a:endParaRPr>
            </a:p>
            <a:p>
              <a:pPr algn="ctr">
                <a:lnSpc>
                  <a:spcPct val="120000"/>
                </a:lnSpc>
              </a:pPr>
              <a:r>
                <a:rPr lang="en-US" altLang="zh-CN" sz="1600" b="1" i="1" dirty="0">
                  <a:solidFill>
                    <a:schemeClr val="bg1">
                      <a:lumMod val="50000"/>
                    </a:schemeClr>
                  </a:solidFill>
                  <a:latin typeface="Century Gothic" panose="020B0502020202020204" pitchFamily="34" charset="0"/>
                  <a:ea typeface="+mj-ea"/>
                </a:rPr>
                <a:t>Some of the key functions of international organizations include</a:t>
              </a:r>
              <a:r>
                <a:rPr lang="sr-Latn-RS" altLang="zh-CN" sz="1600" b="1" i="1" dirty="0">
                  <a:solidFill>
                    <a:schemeClr val="bg1">
                      <a:lumMod val="50000"/>
                    </a:schemeClr>
                  </a:solidFill>
                  <a:latin typeface="Century Gothic" panose="020B0502020202020204" pitchFamily="34" charset="0"/>
                  <a:ea typeface="+mj-ea"/>
                </a:rPr>
                <a:t>.</a:t>
              </a:r>
              <a:endParaRPr lang="en-US" altLang="zh-CN" sz="1600" b="1" i="1" dirty="0">
                <a:solidFill>
                  <a:schemeClr val="bg1">
                    <a:lumMod val="50000"/>
                  </a:schemeClr>
                </a:solidFill>
                <a:latin typeface="Century Gothic" panose="020B0502020202020204" pitchFamily="34" charset="0"/>
                <a:ea typeface="+mj-ea"/>
              </a:endParaRPr>
            </a:p>
          </p:txBody>
        </p:sp>
      </p:grpSp>
      <p:sp>
        <p:nvSpPr>
          <p:cNvPr id="7" name="PA-矩形 1"/>
          <p:cNvSpPr/>
          <p:nvPr>
            <p:custDataLst>
              <p:tags r:id="rId3"/>
            </p:custDataLst>
          </p:nvPr>
        </p:nvSpPr>
        <p:spPr>
          <a:xfrm>
            <a:off x="906780" y="2176145"/>
            <a:ext cx="2055495"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1" name="PA-矩形 33"/>
          <p:cNvSpPr/>
          <p:nvPr>
            <p:custDataLst>
              <p:tags r:id="rId4"/>
            </p:custDataLst>
          </p:nvPr>
        </p:nvSpPr>
        <p:spPr>
          <a:xfrm>
            <a:off x="3681095" y="2176145"/>
            <a:ext cx="2055495"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2" name="PA-矩形 34"/>
          <p:cNvSpPr/>
          <p:nvPr>
            <p:custDataLst>
              <p:tags r:id="rId5"/>
            </p:custDataLst>
          </p:nvPr>
        </p:nvSpPr>
        <p:spPr>
          <a:xfrm>
            <a:off x="6455410" y="2176145"/>
            <a:ext cx="2306430"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3" name="PA-矩形 35"/>
          <p:cNvSpPr/>
          <p:nvPr>
            <p:custDataLst>
              <p:tags r:id="rId6"/>
            </p:custDataLst>
          </p:nvPr>
        </p:nvSpPr>
        <p:spPr>
          <a:xfrm>
            <a:off x="9229725" y="2176145"/>
            <a:ext cx="2055495"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grpSp>
        <p:nvGrpSpPr>
          <p:cNvPr id="35" name="PA-组合 34"/>
          <p:cNvGrpSpPr/>
          <p:nvPr>
            <p:custDataLst>
              <p:tags r:id="rId7"/>
            </p:custDataLst>
          </p:nvPr>
        </p:nvGrpSpPr>
        <p:grpSpPr>
          <a:xfrm>
            <a:off x="438150" y="3976988"/>
            <a:ext cx="3167380" cy="2523298"/>
            <a:chOff x="7816190" y="3089121"/>
            <a:chExt cx="1984340" cy="2523298"/>
          </a:xfrm>
        </p:grpSpPr>
        <p:sp>
          <p:nvSpPr>
            <p:cNvPr id="36" name="PA-矩形 35"/>
            <p:cNvSpPr/>
            <p:nvPr>
              <p:custDataLst>
                <p:tags r:id="rId17"/>
              </p:custDataLst>
            </p:nvPr>
          </p:nvSpPr>
          <p:spPr>
            <a:xfrm>
              <a:off x="7843420" y="3089121"/>
              <a:ext cx="1717401" cy="8299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Microsoft YaHei" panose="020B0503020204020204" charset="-122"/>
                  <a:ea typeface="Microsoft YaHei" panose="020B0503020204020204" charset="-122"/>
                  <a:sym typeface="Microsoft YaHei" panose="020B0503020204020204" charset="-122"/>
                </a:rPr>
                <a:t>Diplomacy and Negotiation</a:t>
              </a:r>
            </a:p>
          </p:txBody>
        </p:sp>
        <p:sp>
          <p:nvSpPr>
            <p:cNvPr id="37" name="PA-文本框 36"/>
            <p:cNvSpPr txBox="1"/>
            <p:nvPr>
              <p:custDataLst>
                <p:tags r:id="rId18"/>
              </p:custDataLst>
            </p:nvPr>
          </p:nvSpPr>
          <p:spPr>
            <a:xfrm>
              <a:off x="7816190" y="3990821"/>
              <a:ext cx="1984340" cy="162159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International organizations enable countries to conduct diplomatic negotiations and exchange information to peacefully resolve international disputes and conflicts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1" name="PA-组合 40"/>
          <p:cNvGrpSpPr/>
          <p:nvPr>
            <p:custDataLst>
              <p:tags r:id="rId8"/>
            </p:custDataLst>
          </p:nvPr>
        </p:nvGrpSpPr>
        <p:grpSpPr>
          <a:xfrm>
            <a:off x="6427580" y="4048743"/>
            <a:ext cx="2531110" cy="2705100"/>
            <a:chOff x="8036364" y="2836391"/>
            <a:chExt cx="1586751" cy="2705100"/>
          </a:xfrm>
        </p:grpSpPr>
        <p:sp>
          <p:nvSpPr>
            <p:cNvPr id="42" name="PA-矩形 41"/>
            <p:cNvSpPr/>
            <p:nvPr>
              <p:custDataLst>
                <p:tags r:id="rId15"/>
              </p:custDataLst>
            </p:nvPr>
          </p:nvSpPr>
          <p:spPr>
            <a:xfrm>
              <a:off x="8036364" y="2836391"/>
              <a:ext cx="1463346" cy="8299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Microsoft YaHei" panose="020B0503020204020204" charset="-122"/>
                  <a:ea typeface="Microsoft YaHei" panose="020B0503020204020204" charset="-122"/>
                  <a:sym typeface="Microsoft YaHei" panose="020B0503020204020204" charset="-122"/>
                </a:rPr>
                <a:t>Development and Aid</a:t>
              </a:r>
            </a:p>
          </p:txBody>
        </p:sp>
        <p:sp>
          <p:nvSpPr>
            <p:cNvPr id="43" name="PA-文本框 42"/>
            <p:cNvSpPr txBox="1"/>
            <p:nvPr>
              <p:custDataLst>
                <p:tags r:id="rId16"/>
              </p:custDataLst>
            </p:nvPr>
          </p:nvSpPr>
          <p:spPr>
            <a:xfrm>
              <a:off x="8036364" y="3641571"/>
              <a:ext cx="1586751" cy="189992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nternational organizations support development projects and programs in developing countries to improve their economic, social, and health conditions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4" name="PA-组合 43"/>
          <p:cNvGrpSpPr/>
          <p:nvPr>
            <p:custDataLst>
              <p:tags r:id="rId9"/>
            </p:custDataLst>
          </p:nvPr>
        </p:nvGrpSpPr>
        <p:grpSpPr>
          <a:xfrm>
            <a:off x="9013990" y="4053100"/>
            <a:ext cx="2593975" cy="2571750"/>
            <a:chOff x="7889705" y="2887826"/>
            <a:chExt cx="1762067" cy="2571750"/>
          </a:xfrm>
        </p:grpSpPr>
        <p:sp>
          <p:nvSpPr>
            <p:cNvPr id="45" name="PA-矩形 44"/>
            <p:cNvSpPr/>
            <p:nvPr>
              <p:custDataLst>
                <p:tags r:id="rId13"/>
              </p:custDataLst>
            </p:nvPr>
          </p:nvSpPr>
          <p:spPr>
            <a:xfrm>
              <a:off x="8035933" y="2887826"/>
              <a:ext cx="1469180" cy="8299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Microsoft YaHei" panose="020B0503020204020204" charset="-122"/>
                  <a:ea typeface="Microsoft YaHei" panose="020B0503020204020204" charset="-122"/>
                  <a:sym typeface="Microsoft YaHei" panose="020B0503020204020204" charset="-122"/>
                </a:rPr>
                <a:t>Promotion of Human Rights</a:t>
              </a:r>
            </a:p>
          </p:txBody>
        </p:sp>
        <p:sp>
          <p:nvSpPr>
            <p:cNvPr id="46" name="PA-文本框 45"/>
            <p:cNvSpPr txBox="1"/>
            <p:nvPr>
              <p:custDataLst>
                <p:tags r:id="rId14"/>
              </p:custDataLst>
            </p:nvPr>
          </p:nvSpPr>
          <p:spPr>
            <a:xfrm>
              <a:off x="7889705" y="3818101"/>
              <a:ext cx="1762067" cy="164147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International organizations work to promote and protect human rights worldwide and provide support to victims of human rights abuses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 name="PA-组合 34"/>
          <p:cNvGrpSpPr/>
          <p:nvPr>
            <p:custDataLst>
              <p:tags r:id="rId10"/>
            </p:custDataLst>
          </p:nvPr>
        </p:nvGrpSpPr>
        <p:grpSpPr>
          <a:xfrm>
            <a:off x="3374040" y="4079858"/>
            <a:ext cx="3167380" cy="2609215"/>
            <a:chOff x="7792896" y="3089121"/>
            <a:chExt cx="1984340" cy="2609215"/>
          </a:xfrm>
        </p:grpSpPr>
        <p:sp>
          <p:nvSpPr>
            <p:cNvPr id="5" name="PA-矩形 35"/>
            <p:cNvSpPr/>
            <p:nvPr>
              <p:custDataLst>
                <p:tags r:id="rId11"/>
              </p:custDataLst>
            </p:nvPr>
          </p:nvSpPr>
          <p:spPr>
            <a:xfrm>
              <a:off x="7843420" y="3089121"/>
              <a:ext cx="1717401" cy="46037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Microsoft YaHei" panose="020B0503020204020204" charset="-122"/>
                  <a:ea typeface="Microsoft YaHei" panose="020B0503020204020204" charset="-122"/>
                  <a:sym typeface="Microsoft YaHei" panose="020B0503020204020204" charset="-122"/>
                </a:rPr>
                <a:t>Humanitarian Aid</a:t>
              </a:r>
            </a:p>
          </p:txBody>
        </p:sp>
        <p:sp>
          <p:nvSpPr>
            <p:cNvPr id="8" name="PA-文本框 36"/>
            <p:cNvSpPr txBox="1"/>
            <p:nvPr>
              <p:custDataLst>
                <p:tags r:id="rId12"/>
              </p:custDataLst>
            </p:nvPr>
          </p:nvSpPr>
          <p:spPr>
            <a:xfrm>
              <a:off x="7792896" y="3798416"/>
              <a:ext cx="1984340" cy="189992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International organizations provide humanitarian assistance in emergency situations such as natural disasters, conflicts, and epidemics. This includes providing food, medicine, shelter, and medical assistance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pic>
        <p:nvPicPr>
          <p:cNvPr id="9" name="Content Placeholder 8" descr="graphoid-removebg-preview"/>
          <p:cNvPicPr>
            <a:picLocks noGrp="1" noChangeAspect="1"/>
          </p:cNvPicPr>
          <p:nvPr>
            <p:ph idx="1"/>
          </p:nvPr>
        </p:nvPicPr>
        <p:blipFill>
          <a:blip r:embed="rId23" cstate="print"/>
          <a:srcRect l="57479" t="58733" r="20433" b="19568"/>
          <a:stretch>
            <a:fillRect/>
          </a:stretch>
        </p:blipFill>
        <p:spPr>
          <a:xfrm>
            <a:off x="9631045" y="2205355"/>
            <a:ext cx="1253490" cy="1439545"/>
          </a:xfrm>
          <a:prstGeom prst="rect">
            <a:avLst/>
          </a:prstGeom>
        </p:spPr>
      </p:pic>
      <p:pic>
        <p:nvPicPr>
          <p:cNvPr id="47" name="Content Placeholder 8" descr="graphoid-removebg-preview"/>
          <p:cNvPicPr>
            <a:picLocks noChangeAspect="1"/>
          </p:cNvPicPr>
          <p:nvPr/>
        </p:nvPicPr>
        <p:blipFill>
          <a:blip r:embed="rId23" cstate="print"/>
          <a:srcRect l="40048" t="30994" r="40048" b="48242"/>
          <a:stretch>
            <a:fillRect/>
          </a:stretch>
        </p:blipFill>
        <p:spPr>
          <a:xfrm>
            <a:off x="6841490" y="2205355"/>
            <a:ext cx="1283335" cy="1565275"/>
          </a:xfrm>
          <a:prstGeom prst="rect">
            <a:avLst/>
          </a:prstGeom>
        </p:spPr>
      </p:pic>
      <p:pic>
        <p:nvPicPr>
          <p:cNvPr id="48" name="Content Placeholder 8" descr="graphoid-removebg-preview"/>
          <p:cNvPicPr>
            <a:picLocks noChangeAspect="1"/>
          </p:cNvPicPr>
          <p:nvPr/>
        </p:nvPicPr>
        <p:blipFill>
          <a:blip r:embed="rId23" cstate="print"/>
          <a:srcRect t="58967" r="77367" b="16781"/>
          <a:stretch>
            <a:fillRect/>
          </a:stretch>
        </p:blipFill>
        <p:spPr>
          <a:xfrm>
            <a:off x="3902710" y="1927225"/>
            <a:ext cx="1611630" cy="2018665"/>
          </a:xfrm>
          <a:prstGeom prst="rect">
            <a:avLst/>
          </a:prstGeom>
        </p:spPr>
      </p:pic>
      <p:pic>
        <p:nvPicPr>
          <p:cNvPr id="49" name="Content Placeholder 8" descr="graphoid-removebg-preview"/>
          <p:cNvPicPr>
            <a:picLocks noChangeAspect="1"/>
          </p:cNvPicPr>
          <p:nvPr/>
        </p:nvPicPr>
        <p:blipFill>
          <a:blip r:embed="rId23" cstate="print"/>
          <a:srcRect l="56677" t="31942" r="19887" b="50109"/>
          <a:stretch>
            <a:fillRect/>
          </a:stretch>
        </p:blipFill>
        <p:spPr>
          <a:xfrm>
            <a:off x="1086485" y="2303145"/>
            <a:ext cx="1531620" cy="13709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2" cstate="prin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PA-矩形 1"/>
          <p:cNvSpPr/>
          <p:nvPr>
            <p:custDataLst>
              <p:tags r:id="rId1"/>
            </p:custDataLst>
          </p:nvPr>
        </p:nvSpPr>
        <p:spPr>
          <a:xfrm>
            <a:off x="394335" y="294005"/>
            <a:ext cx="11403330" cy="616775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文本框 53"/>
          <p:cNvSpPr txBox="1"/>
          <p:nvPr>
            <p:custDataLst>
              <p:tags r:id="rId2"/>
            </p:custDataLst>
          </p:nvPr>
        </p:nvSpPr>
        <p:spPr>
          <a:xfrm>
            <a:off x="1717040" y="707299"/>
            <a:ext cx="9367579" cy="46166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K</a:t>
            </a:r>
            <a:r>
              <a:rPr lang="zh-CN" altLang="en-US" sz="2400" b="1" dirty="0">
                <a:solidFill>
                  <a:schemeClr val="accent1"/>
                </a:solidFill>
                <a:latin typeface="+mn-ea"/>
              </a:rPr>
              <a:t>ey activities in international health cooperation</a:t>
            </a:r>
          </a:p>
        </p:txBody>
      </p:sp>
      <p:grpSp>
        <p:nvGrpSpPr>
          <p:cNvPr id="32" name="PA-组合 31"/>
          <p:cNvGrpSpPr/>
          <p:nvPr>
            <p:custDataLst>
              <p:tags r:id="rId3"/>
            </p:custDataLst>
          </p:nvPr>
        </p:nvGrpSpPr>
        <p:grpSpPr>
          <a:xfrm>
            <a:off x="4229099" y="1761808"/>
            <a:ext cx="4168938" cy="3939613"/>
            <a:chOff x="4229100" y="1841624"/>
            <a:chExt cx="3733800" cy="3733432"/>
          </a:xfrm>
        </p:grpSpPr>
        <p:sp>
          <p:nvSpPr>
            <p:cNvPr id="7" name="PA-íSļiḋé"/>
            <p:cNvSpPr/>
            <p:nvPr>
              <p:custDataLst>
                <p:tags r:id="rId17"/>
              </p:custDataLst>
            </p:nvPr>
          </p:nvSpPr>
          <p:spPr bwMode="auto">
            <a:xfrm>
              <a:off x="5773506" y="3711743"/>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rgbClr val="71A375"/>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1" name="PA-íS1íḓè"/>
            <p:cNvSpPr/>
            <p:nvPr>
              <p:custDataLst>
                <p:tags r:id="rId18"/>
              </p:custDataLst>
            </p:nvPr>
          </p:nvSpPr>
          <p:spPr bwMode="auto">
            <a:xfrm rot="16200000">
              <a:off x="5934756" y="2004666"/>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chemeClr val="bg1">
                <a:lumMod val="65000"/>
              </a:schemeClr>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2" name="PA-îṩḻïḋe"/>
            <p:cNvSpPr/>
            <p:nvPr>
              <p:custDataLst>
                <p:tags r:id="rId19"/>
              </p:custDataLst>
            </p:nvPr>
          </p:nvSpPr>
          <p:spPr bwMode="auto">
            <a:xfrm flipH="1" flipV="1">
              <a:off x="4229100" y="1841624"/>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rgbClr val="71A375"/>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3" name="PA-íş1ïḍe"/>
            <p:cNvSpPr/>
            <p:nvPr>
              <p:custDataLst>
                <p:tags r:id="rId20"/>
              </p:custDataLst>
            </p:nvPr>
          </p:nvSpPr>
          <p:spPr bwMode="auto">
            <a:xfrm rot="16200000" flipH="1" flipV="1">
              <a:off x="4067852" y="3548702"/>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chemeClr val="bg1">
                <a:lumMod val="65000"/>
              </a:schemeClr>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grpSp>
      <p:sp>
        <p:nvSpPr>
          <p:cNvPr id="15" name="PA-ïṥļîḑè"/>
          <p:cNvSpPr txBox="1"/>
          <p:nvPr>
            <p:custDataLst>
              <p:tags r:id="rId4"/>
            </p:custDataLst>
          </p:nvPr>
        </p:nvSpPr>
        <p:spPr>
          <a:xfrm rot="18933073" flipH="1">
            <a:off x="4573801" y="2596391"/>
            <a:ext cx="1137335" cy="374488"/>
          </a:xfrm>
          <a:prstGeom prst="rect">
            <a:avLst/>
          </a:prstGeom>
          <a:noFill/>
        </p:spPr>
        <p:txBody>
          <a:bodyPr wrap="none">
            <a:normAutofit fontScale="80000" lnSpcReduction="10000"/>
            <a:scene3d>
              <a:camera prst="orthographicFront"/>
              <a:lightRig rig="threePt" dir="t"/>
            </a:scene3d>
            <a:sp3d contourW="12700"/>
          </a:bodyPr>
          <a:lstStyle/>
          <a:p>
            <a:pPr algn="ctr"/>
            <a:endParaRPr lang="zh-CN" altLang="en-US" sz="2400" dirty="0">
              <a:solidFill>
                <a:schemeClr val="bg1"/>
              </a:solidFill>
              <a:latin typeface="Microsoft YaHei" panose="020B0503020204020204" charset="-122"/>
              <a:ea typeface="Microsoft YaHei" panose="020B0503020204020204" charset="-122"/>
              <a:sym typeface="Microsoft YaHei" panose="020B0503020204020204" charset="-122"/>
            </a:endParaRPr>
          </a:p>
        </p:txBody>
      </p:sp>
      <p:grpSp>
        <p:nvGrpSpPr>
          <p:cNvPr id="19" name="PA-组合 18"/>
          <p:cNvGrpSpPr/>
          <p:nvPr>
            <p:custDataLst>
              <p:tags r:id="rId5"/>
            </p:custDataLst>
          </p:nvPr>
        </p:nvGrpSpPr>
        <p:grpSpPr>
          <a:xfrm>
            <a:off x="449451" y="1687051"/>
            <a:ext cx="3848735" cy="2251710"/>
            <a:chOff x="2035803" y="-451039"/>
            <a:chExt cx="3848735" cy="2251710"/>
          </a:xfrm>
        </p:grpSpPr>
        <p:sp>
          <p:nvSpPr>
            <p:cNvPr id="20" name="PA-文本框 53"/>
            <p:cNvSpPr txBox="1"/>
            <p:nvPr>
              <p:custDataLst>
                <p:tags r:id="rId15"/>
              </p:custDataLst>
            </p:nvPr>
          </p:nvSpPr>
          <p:spPr>
            <a:xfrm>
              <a:off x="2035803" y="185231"/>
              <a:ext cx="3737610" cy="161544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This includes monitoring and containing epidemics that cross borders, exchanging information about epidemic incidence, and harmonizing quarantine measures and medical documentation</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1" name="PA-文本框 42"/>
            <p:cNvSpPr txBox="1"/>
            <p:nvPr>
              <p:custDataLst>
                <p:tags r:id="rId16"/>
              </p:custDataLst>
            </p:nvPr>
          </p:nvSpPr>
          <p:spPr>
            <a:xfrm>
              <a:off x="2936233" y="-451039"/>
              <a:ext cx="2948305" cy="55372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rPr>
                <a:t>Epidemic and infectious disease control</a:t>
              </a:r>
            </a:p>
          </p:txBody>
        </p:sp>
      </p:grpSp>
      <p:grpSp>
        <p:nvGrpSpPr>
          <p:cNvPr id="22" name="PA-组合 21"/>
          <p:cNvGrpSpPr/>
          <p:nvPr>
            <p:custDataLst>
              <p:tags r:id="rId6"/>
            </p:custDataLst>
          </p:nvPr>
        </p:nvGrpSpPr>
        <p:grpSpPr>
          <a:xfrm>
            <a:off x="617726" y="3996975"/>
            <a:ext cx="3609340" cy="2465037"/>
            <a:chOff x="2204078" y="-585626"/>
            <a:chExt cx="3609340" cy="2465037"/>
          </a:xfrm>
        </p:grpSpPr>
        <p:sp>
          <p:nvSpPr>
            <p:cNvPr id="23" name="PA-文本框 53"/>
            <p:cNvSpPr txBox="1"/>
            <p:nvPr>
              <p:custDataLst>
                <p:tags r:id="rId13"/>
              </p:custDataLst>
            </p:nvPr>
          </p:nvSpPr>
          <p:spPr>
            <a:xfrm>
              <a:off x="2204078" y="263971"/>
              <a:ext cx="3609340" cy="161544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International information exchange encompasses scientific databases, training for healthcare workers, study trips, publications, and access to relevant literature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4" name="PA-文本框 42"/>
            <p:cNvSpPr txBox="1"/>
            <p:nvPr>
              <p:custDataLst>
                <p:tags r:id="rId14"/>
              </p:custDataLst>
            </p:nvPr>
          </p:nvSpPr>
          <p:spPr>
            <a:xfrm>
              <a:off x="2329173" y="-585626"/>
              <a:ext cx="3444240" cy="83058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rPr>
                <a:t>Exchange of medical and health information and experiences</a:t>
              </a:r>
            </a:p>
          </p:txBody>
        </p:sp>
      </p:grpSp>
      <p:grpSp>
        <p:nvGrpSpPr>
          <p:cNvPr id="25" name="PA-组合 24"/>
          <p:cNvGrpSpPr/>
          <p:nvPr>
            <p:custDataLst>
              <p:tags r:id="rId7"/>
            </p:custDataLst>
          </p:nvPr>
        </p:nvGrpSpPr>
        <p:grpSpPr>
          <a:xfrm>
            <a:off x="8177589" y="1866034"/>
            <a:ext cx="3342640" cy="2344507"/>
            <a:chOff x="2470143" y="-272056"/>
            <a:chExt cx="3342640" cy="2344507"/>
          </a:xfrm>
        </p:grpSpPr>
        <p:sp>
          <p:nvSpPr>
            <p:cNvPr id="26" name="PA-文本框 53"/>
            <p:cNvSpPr txBox="1"/>
            <p:nvPr>
              <p:custDataLst>
                <p:tags r:id="rId11"/>
              </p:custDataLst>
            </p:nvPr>
          </p:nvSpPr>
          <p:spPr>
            <a:xfrm>
              <a:off x="2470143" y="457011"/>
              <a:ext cx="3342640" cy="161544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Standardizing vital statistics, biological preparations, hazardous drugs, and other health aspects to facilitate international cooperation and information exchange.</a:t>
              </a:r>
            </a:p>
          </p:txBody>
        </p:sp>
        <p:sp>
          <p:nvSpPr>
            <p:cNvPr id="27" name="PA-文本框 42"/>
            <p:cNvSpPr txBox="1"/>
            <p:nvPr>
              <p:custDataLst>
                <p:tags r:id="rId12"/>
              </p:custDataLst>
            </p:nvPr>
          </p:nvSpPr>
          <p:spPr>
            <a:xfrm>
              <a:off x="3438459" y="-272056"/>
              <a:ext cx="2207895" cy="55372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rPr>
                <a:t>International standardization</a:t>
              </a:r>
            </a:p>
          </p:txBody>
        </p:sp>
      </p:grpSp>
      <p:grpSp>
        <p:nvGrpSpPr>
          <p:cNvPr id="28" name="PA-组合 27"/>
          <p:cNvGrpSpPr/>
          <p:nvPr>
            <p:custDataLst>
              <p:tags r:id="rId8"/>
            </p:custDataLst>
          </p:nvPr>
        </p:nvGrpSpPr>
        <p:grpSpPr>
          <a:xfrm>
            <a:off x="8533846" y="4385888"/>
            <a:ext cx="2906395" cy="1981465"/>
            <a:chOff x="2826400" y="-196713"/>
            <a:chExt cx="2906395" cy="1981465"/>
          </a:xfrm>
        </p:grpSpPr>
        <p:sp>
          <p:nvSpPr>
            <p:cNvPr id="29" name="PA-文本框 53"/>
            <p:cNvSpPr txBox="1"/>
            <p:nvPr>
              <p:custDataLst>
                <p:tags r:id="rId9"/>
              </p:custDataLst>
            </p:nvPr>
          </p:nvSpPr>
          <p:spPr>
            <a:xfrm>
              <a:off x="2826400" y="492527"/>
              <a:ext cx="2906395" cy="129222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Providing assistance to developing countries to improve their healthcare systems and infrastructure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30" name="PA-文本框 42"/>
            <p:cNvSpPr txBox="1"/>
            <p:nvPr>
              <p:custDataLst>
                <p:tags r:id="rId10"/>
              </p:custDataLst>
            </p:nvPr>
          </p:nvSpPr>
          <p:spPr>
            <a:xfrm>
              <a:off x="3048015" y="-196713"/>
              <a:ext cx="2684780" cy="55372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rPr>
                <a:t>Assistance to developing countries</a:t>
              </a:r>
            </a:p>
          </p:txBody>
        </p:sp>
      </p:grpSp>
      <p:pic>
        <p:nvPicPr>
          <p:cNvPr id="8" name="Content Placeholder 7" descr="images-removebg-preview (1)"/>
          <p:cNvPicPr>
            <a:picLocks noGrp="1" noChangeAspect="1"/>
          </p:cNvPicPr>
          <p:nvPr>
            <p:ph idx="1"/>
          </p:nvPr>
        </p:nvPicPr>
        <p:blipFill>
          <a:blip r:embed="rId23" cstate="print"/>
          <a:stretch>
            <a:fillRect/>
          </a:stretch>
        </p:blipFill>
        <p:spPr>
          <a:xfrm>
            <a:off x="5053399" y="2589095"/>
            <a:ext cx="2480310" cy="22917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750" fill="hold"/>
                                        <p:tgtEl>
                                          <p:spTgt spid="32"/>
                                        </p:tgtEl>
                                        <p:attrNameLst>
                                          <p:attrName>ppt_w</p:attrName>
                                        </p:attrNameLst>
                                      </p:cBhvr>
                                      <p:tavLst>
                                        <p:tav tm="0">
                                          <p:val>
                                            <p:fltVal val="0"/>
                                          </p:val>
                                        </p:tav>
                                        <p:tav tm="100000">
                                          <p:val>
                                            <p:strVal val="#ppt_w"/>
                                          </p:val>
                                        </p:tav>
                                      </p:tavLst>
                                    </p:anim>
                                    <p:anim calcmode="lin" valueType="num">
                                      <p:cBhvr>
                                        <p:cTn id="8" dur="750" fill="hold"/>
                                        <p:tgtEl>
                                          <p:spTgt spid="32"/>
                                        </p:tgtEl>
                                        <p:attrNameLst>
                                          <p:attrName>ppt_h</p:attrName>
                                        </p:attrNameLst>
                                      </p:cBhvr>
                                      <p:tavLst>
                                        <p:tav tm="0">
                                          <p:val>
                                            <p:fltVal val="0"/>
                                          </p:val>
                                        </p:tav>
                                        <p:tav tm="100000">
                                          <p:val>
                                            <p:strVal val="#ppt_h"/>
                                          </p:val>
                                        </p:tav>
                                      </p:tavLst>
                                    </p:anim>
                                    <p:anim calcmode="lin" valueType="num">
                                      <p:cBhvr>
                                        <p:cTn id="9" dur="750" fill="hold"/>
                                        <p:tgtEl>
                                          <p:spTgt spid="32"/>
                                        </p:tgtEl>
                                        <p:attrNameLst>
                                          <p:attrName>style.rotation</p:attrName>
                                        </p:attrNameLst>
                                      </p:cBhvr>
                                      <p:tavLst>
                                        <p:tav tm="0">
                                          <p:val>
                                            <p:fltVal val="90"/>
                                          </p:val>
                                        </p:tav>
                                        <p:tav tm="100000">
                                          <p:val>
                                            <p:fltVal val="0"/>
                                          </p:val>
                                        </p:tav>
                                      </p:tavLst>
                                    </p:anim>
                                    <p:animEffect transition="in" filter="fade">
                                      <p:cBhvr>
                                        <p:cTn id="10" dur="750"/>
                                        <p:tgtEl>
                                          <p:spTgt spid="3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64144" y="2165350"/>
            <a:ext cx="3768205" cy="230695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Defining Basic Concepts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901790"/>
            <a:ext cx="5488885" cy="1876343"/>
            <a:chOff x="1278972" y="1892039"/>
            <a:chExt cx="5488885" cy="1876343"/>
          </a:xfrm>
        </p:grpSpPr>
        <p:grpSp>
          <p:nvGrpSpPr>
            <p:cNvPr id="18" name="组合 17"/>
            <p:cNvGrpSpPr/>
            <p:nvPr/>
          </p:nvGrpSpPr>
          <p:grpSpPr>
            <a:xfrm>
              <a:off x="1278972" y="1892039"/>
              <a:ext cx="5488885" cy="1876343"/>
              <a:chOff x="1591029" y="1948068"/>
              <a:chExt cx="5488885" cy="1876343"/>
            </a:xfrm>
          </p:grpSpPr>
          <p:grpSp>
            <p:nvGrpSpPr>
              <p:cNvPr id="20" name="组合 19"/>
              <p:cNvGrpSpPr/>
              <p:nvPr/>
            </p:nvGrpSpPr>
            <p:grpSpPr>
              <a:xfrm>
                <a:off x="2084369" y="1948068"/>
                <a:ext cx="4995545" cy="1876343"/>
                <a:chOff x="5402407" y="1253593"/>
                <a:chExt cx="4995545" cy="1876343"/>
              </a:xfrm>
            </p:grpSpPr>
            <p:sp>
              <p:nvSpPr>
                <p:cNvPr id="4" name="文本框 3"/>
                <p:cNvSpPr txBox="1"/>
                <p:nvPr/>
              </p:nvSpPr>
              <p:spPr>
                <a:xfrm>
                  <a:off x="5402407" y="1253593"/>
                  <a:ext cx="4995545" cy="82994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International Classification of Diseases (ICD)</a:t>
                  </a:r>
                </a:p>
              </p:txBody>
            </p:sp>
            <p:sp>
              <p:nvSpPr>
                <p:cNvPr id="23" name="文本框 22"/>
                <p:cNvSpPr txBox="1"/>
                <p:nvPr/>
              </p:nvSpPr>
              <p:spPr>
                <a:xfrm>
                  <a:off x="5402408" y="2153941"/>
                  <a:ext cx="4867484" cy="97599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ICD is a global system for classifying diseases, injuries, and causes of death, as its name suggests. It was developed by the World Health Organization (WHO) and serves as a standard for recording and monitoring health issues worldwide</a:t>
                  </a:r>
                  <a:r>
                    <a:rPr kumimoji="0" lang="sr-Latn-R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1</a:t>
              </a:r>
              <a:endParaRPr lang="zh-CN" altLang="en-US" i="1" dirty="0">
                <a:solidFill>
                  <a:schemeClr val="bg1"/>
                </a:solidFill>
                <a:latin typeface="Century Gothic" panose="020B0502020202020204" pitchFamily="34" charset="0"/>
              </a:endParaRPr>
            </a:p>
          </p:txBody>
        </p:sp>
      </p:grpSp>
      <p:grpSp>
        <p:nvGrpSpPr>
          <p:cNvPr id="24" name="组合 23"/>
          <p:cNvGrpSpPr/>
          <p:nvPr/>
        </p:nvGrpSpPr>
        <p:grpSpPr>
          <a:xfrm>
            <a:off x="5371547" y="2974195"/>
            <a:ext cx="5405412" cy="1413992"/>
            <a:chOff x="1278972" y="1892039"/>
            <a:chExt cx="5405412" cy="1413992"/>
          </a:xfrm>
        </p:grpSpPr>
        <p:grpSp>
          <p:nvGrpSpPr>
            <p:cNvPr id="25" name="组合 24"/>
            <p:cNvGrpSpPr/>
            <p:nvPr/>
          </p:nvGrpSpPr>
          <p:grpSpPr>
            <a:xfrm>
              <a:off x="1278972" y="1892039"/>
              <a:ext cx="5405412" cy="1413992"/>
              <a:chOff x="1591029" y="1948068"/>
              <a:chExt cx="5405412" cy="1413992"/>
            </a:xfrm>
          </p:grpSpPr>
          <p:grpSp>
            <p:nvGrpSpPr>
              <p:cNvPr id="27" name="组合 26"/>
              <p:cNvGrpSpPr/>
              <p:nvPr/>
            </p:nvGrpSpPr>
            <p:grpSpPr>
              <a:xfrm>
                <a:off x="2084369" y="1948068"/>
                <a:ext cx="4912072" cy="1413992"/>
                <a:chOff x="5402407" y="1253593"/>
                <a:chExt cx="4912072" cy="1413992"/>
              </a:xfrm>
            </p:grpSpPr>
            <p:sp>
              <p:nvSpPr>
                <p:cNvPr id="29" name="文本框 28"/>
                <p:cNvSpPr txBox="1"/>
                <p:nvPr/>
              </p:nvSpPr>
              <p:spPr>
                <a:xfrm>
                  <a:off x="5402407" y="1253593"/>
                  <a:ext cx="4366895" cy="4603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Classification of Diseases</a:t>
                  </a:r>
                </a:p>
              </p:txBody>
            </p:sp>
            <p:sp>
              <p:nvSpPr>
                <p:cNvPr id="30" name="文本框 29"/>
                <p:cNvSpPr txBox="1"/>
                <p:nvPr/>
              </p:nvSpPr>
              <p:spPr>
                <a:xfrm>
                  <a:off x="5446995" y="1691590"/>
                  <a:ext cx="4867484" cy="97599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The classification of diseases is an organized way of categorizing various medical conditions based on common characteristics, symptoms, and causes. ICD is used as the primary classification for diseases</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28" name="圆角矩形 27"/>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26" name="文本框 25"/>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2</a:t>
              </a:r>
              <a:endParaRPr lang="zh-CN" altLang="en-US" i="1" dirty="0">
                <a:solidFill>
                  <a:schemeClr val="bg1"/>
                </a:solidFill>
                <a:latin typeface="Century Gothic" panose="020B0502020202020204" pitchFamily="34" charset="0"/>
              </a:endParaRPr>
            </a:p>
          </p:txBody>
        </p:sp>
      </p:grpSp>
      <p:grpSp>
        <p:nvGrpSpPr>
          <p:cNvPr id="31" name="组合 30"/>
          <p:cNvGrpSpPr/>
          <p:nvPr/>
        </p:nvGrpSpPr>
        <p:grpSpPr>
          <a:xfrm>
            <a:off x="5410282" y="4472560"/>
            <a:ext cx="5377525" cy="1260398"/>
            <a:chOff x="1278972" y="1892039"/>
            <a:chExt cx="5377525" cy="1260398"/>
          </a:xfrm>
        </p:grpSpPr>
        <p:grpSp>
          <p:nvGrpSpPr>
            <p:cNvPr id="32" name="组合 31"/>
            <p:cNvGrpSpPr/>
            <p:nvPr/>
          </p:nvGrpSpPr>
          <p:grpSpPr>
            <a:xfrm>
              <a:off x="1278972" y="1892039"/>
              <a:ext cx="5377525" cy="1260398"/>
              <a:chOff x="1591029" y="1948068"/>
              <a:chExt cx="5377525" cy="1260398"/>
            </a:xfrm>
          </p:grpSpPr>
          <p:grpSp>
            <p:nvGrpSpPr>
              <p:cNvPr id="34" name="组合 33"/>
              <p:cNvGrpSpPr/>
              <p:nvPr/>
            </p:nvGrpSpPr>
            <p:grpSpPr>
              <a:xfrm>
                <a:off x="2076114" y="1948068"/>
                <a:ext cx="4892440" cy="1260398"/>
                <a:chOff x="5394152" y="1253593"/>
                <a:chExt cx="4892440" cy="1260398"/>
              </a:xfrm>
            </p:grpSpPr>
            <p:sp>
              <p:nvSpPr>
                <p:cNvPr id="36" name="文本框 35"/>
                <p:cNvSpPr txBox="1"/>
                <p:nvPr/>
              </p:nvSpPr>
              <p:spPr>
                <a:xfrm>
                  <a:off x="5394152" y="1253593"/>
                  <a:ext cx="3474114" cy="4603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Injuries</a:t>
                  </a:r>
                </a:p>
              </p:txBody>
            </p:sp>
            <p:sp>
              <p:nvSpPr>
                <p:cNvPr id="37" name="文本框 36"/>
                <p:cNvSpPr txBox="1"/>
                <p:nvPr/>
              </p:nvSpPr>
              <p:spPr>
                <a:xfrm>
                  <a:off x="5419108" y="1758976"/>
                  <a:ext cx="4867484" cy="75501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Injuries refer to physical harm or damage to the body, including all types of accidents, falls, impacts, and the like. ICD also contains categories for classifying injuries.</a:t>
                  </a:r>
                </a:p>
              </p:txBody>
            </p:sp>
          </p:grpSp>
          <p:sp>
            <p:nvSpPr>
              <p:cNvPr id="35" name="圆角矩形 34"/>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33" name="文本框 32"/>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3</a:t>
              </a:r>
              <a:endParaRPr lang="zh-CN" altLang="en-US" i="1" dirty="0">
                <a:solidFill>
                  <a:schemeClr val="bg1"/>
                </a:solidFill>
                <a:latin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25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1000" fill="hold"/>
                                        <p:tgtEl>
                                          <p:spTgt spid="24"/>
                                        </p:tgtEl>
                                        <p:attrNameLst>
                                          <p:attrName>ppt_x</p:attrName>
                                        </p:attrNameLst>
                                      </p:cBhvr>
                                      <p:tavLst>
                                        <p:tav tm="0">
                                          <p:val>
                                            <p:strVal val="0-#ppt_w/2"/>
                                          </p:val>
                                        </p:tav>
                                        <p:tav tm="100000">
                                          <p:val>
                                            <p:strVal val="#ppt_x"/>
                                          </p:val>
                                        </p:tav>
                                      </p:tavLst>
                                    </p:anim>
                                    <p:anim calcmode="lin" valueType="num">
                                      <p:cBhvr additive="base">
                                        <p:cTn id="18" dur="10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50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1000" fill="hold"/>
                                        <p:tgtEl>
                                          <p:spTgt spid="31"/>
                                        </p:tgtEl>
                                        <p:attrNameLst>
                                          <p:attrName>ppt_x</p:attrName>
                                        </p:attrNameLst>
                                      </p:cBhvr>
                                      <p:tavLst>
                                        <p:tav tm="0">
                                          <p:val>
                                            <p:strVal val="0-#ppt_w/2"/>
                                          </p:val>
                                        </p:tav>
                                        <p:tav tm="100000">
                                          <p:val>
                                            <p:strVal val="#ppt_x"/>
                                          </p:val>
                                        </p:tav>
                                      </p:tavLst>
                                    </p:anim>
                                    <p:anim calcmode="lin" valueType="num">
                                      <p:cBhvr additive="base">
                                        <p:cTn id="2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5" cstate="prin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PA-矩形 1"/>
          <p:cNvSpPr/>
          <p:nvPr>
            <p:custDataLst>
              <p:tags r:id="rId1"/>
            </p:custDataLst>
          </p:nvPr>
        </p:nvSpPr>
        <p:spPr>
          <a:xfrm>
            <a:off x="392540" y="345122"/>
            <a:ext cx="11403330" cy="616775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文本框 53"/>
          <p:cNvSpPr txBox="1"/>
          <p:nvPr>
            <p:custDataLst>
              <p:tags r:id="rId2"/>
            </p:custDataLst>
          </p:nvPr>
        </p:nvSpPr>
        <p:spPr>
          <a:xfrm>
            <a:off x="1463121" y="730931"/>
            <a:ext cx="9262169" cy="46166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K</a:t>
            </a:r>
            <a:r>
              <a:rPr lang="zh-CN" altLang="en-US" sz="2400" b="1" dirty="0">
                <a:solidFill>
                  <a:schemeClr val="accent1"/>
                </a:solidFill>
                <a:latin typeface="+mn-ea"/>
              </a:rPr>
              <a:t>ey activities in international health cooperation</a:t>
            </a:r>
          </a:p>
        </p:txBody>
      </p:sp>
      <p:grpSp>
        <p:nvGrpSpPr>
          <p:cNvPr id="32" name="PA-组合 31"/>
          <p:cNvGrpSpPr/>
          <p:nvPr>
            <p:custDataLst>
              <p:tags r:id="rId3"/>
            </p:custDataLst>
          </p:nvPr>
        </p:nvGrpSpPr>
        <p:grpSpPr>
          <a:xfrm>
            <a:off x="4370987" y="1761808"/>
            <a:ext cx="3733800" cy="3733432"/>
            <a:chOff x="4229100" y="1841624"/>
            <a:chExt cx="3733800" cy="3733432"/>
          </a:xfrm>
        </p:grpSpPr>
        <p:sp>
          <p:nvSpPr>
            <p:cNvPr id="7" name="PA-íSļiḋé"/>
            <p:cNvSpPr/>
            <p:nvPr>
              <p:custDataLst>
                <p:tags r:id="rId20"/>
              </p:custDataLst>
            </p:nvPr>
          </p:nvSpPr>
          <p:spPr bwMode="auto">
            <a:xfrm>
              <a:off x="5773506" y="3711743"/>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rgbClr val="71A375"/>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1" name="PA-íS1íḓè"/>
            <p:cNvSpPr/>
            <p:nvPr>
              <p:custDataLst>
                <p:tags r:id="rId21"/>
              </p:custDataLst>
            </p:nvPr>
          </p:nvSpPr>
          <p:spPr bwMode="auto">
            <a:xfrm rot="16200000">
              <a:off x="5934756" y="2004666"/>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chemeClr val="bg1">
                <a:lumMod val="65000"/>
              </a:schemeClr>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2" name="PA-îṩḻïḋe"/>
            <p:cNvSpPr/>
            <p:nvPr>
              <p:custDataLst>
                <p:tags r:id="rId22"/>
              </p:custDataLst>
            </p:nvPr>
          </p:nvSpPr>
          <p:spPr bwMode="auto">
            <a:xfrm flipH="1" flipV="1">
              <a:off x="4229100" y="1841624"/>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rgbClr val="71A375"/>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sp>
          <p:nvSpPr>
            <p:cNvPr id="13" name="PA-íş1ïḍe"/>
            <p:cNvSpPr/>
            <p:nvPr>
              <p:custDataLst>
                <p:tags r:id="rId23"/>
              </p:custDataLst>
            </p:nvPr>
          </p:nvSpPr>
          <p:spPr bwMode="auto">
            <a:xfrm rot="16200000" flipH="1" flipV="1">
              <a:off x="4067852" y="3548702"/>
              <a:ext cx="2189394" cy="1863313"/>
            </a:xfrm>
            <a:custGeom>
              <a:avLst/>
              <a:gdLst/>
              <a:ahLst/>
              <a:cxnLst>
                <a:cxn ang="0">
                  <a:pos x="675" y="0"/>
                </a:cxn>
                <a:cxn ang="0">
                  <a:pos x="687" y="40"/>
                </a:cxn>
                <a:cxn ang="0">
                  <a:pos x="615" y="112"/>
                </a:cxn>
                <a:cxn ang="0">
                  <a:pos x="543" y="40"/>
                </a:cxn>
                <a:cxn ang="0">
                  <a:pos x="555" y="0"/>
                </a:cxn>
                <a:cxn ang="0">
                  <a:pos x="479" y="0"/>
                </a:cxn>
                <a:cxn ang="0">
                  <a:pos x="112" y="367"/>
                </a:cxn>
                <a:cxn ang="0">
                  <a:pos x="112" y="443"/>
                </a:cxn>
                <a:cxn ang="0">
                  <a:pos x="72" y="431"/>
                </a:cxn>
                <a:cxn ang="0">
                  <a:pos x="0" y="503"/>
                </a:cxn>
                <a:cxn ang="0">
                  <a:pos x="72" y="575"/>
                </a:cxn>
                <a:cxn ang="0">
                  <a:pos x="112" y="563"/>
                </a:cxn>
                <a:cxn ang="0">
                  <a:pos x="112" y="639"/>
                </a:cxn>
                <a:cxn ang="0">
                  <a:pos x="751" y="0"/>
                </a:cxn>
                <a:cxn ang="0">
                  <a:pos x="675" y="0"/>
                </a:cxn>
              </a:cxnLst>
              <a:rect l="0" t="0" r="r" b="b"/>
              <a:pathLst>
                <a:path w="751" h="639">
                  <a:moveTo>
                    <a:pt x="675" y="0"/>
                  </a:moveTo>
                  <a:cubicBezTo>
                    <a:pt x="682" y="12"/>
                    <a:pt x="687" y="25"/>
                    <a:pt x="687" y="40"/>
                  </a:cubicBezTo>
                  <a:cubicBezTo>
                    <a:pt x="687" y="80"/>
                    <a:pt x="655" y="112"/>
                    <a:pt x="615" y="112"/>
                  </a:cubicBezTo>
                  <a:cubicBezTo>
                    <a:pt x="575" y="112"/>
                    <a:pt x="543" y="80"/>
                    <a:pt x="543" y="40"/>
                  </a:cubicBezTo>
                  <a:cubicBezTo>
                    <a:pt x="543" y="25"/>
                    <a:pt x="547" y="12"/>
                    <a:pt x="555" y="0"/>
                  </a:cubicBezTo>
                  <a:cubicBezTo>
                    <a:pt x="479" y="0"/>
                    <a:pt x="479" y="0"/>
                    <a:pt x="479" y="0"/>
                  </a:cubicBezTo>
                  <a:cubicBezTo>
                    <a:pt x="479" y="203"/>
                    <a:pt x="315" y="367"/>
                    <a:pt x="112" y="367"/>
                  </a:cubicBezTo>
                  <a:cubicBezTo>
                    <a:pt x="112" y="443"/>
                    <a:pt x="112" y="443"/>
                    <a:pt x="112" y="443"/>
                  </a:cubicBezTo>
                  <a:cubicBezTo>
                    <a:pt x="100" y="436"/>
                    <a:pt x="87" y="431"/>
                    <a:pt x="72" y="431"/>
                  </a:cubicBezTo>
                  <a:cubicBezTo>
                    <a:pt x="32" y="431"/>
                    <a:pt x="0" y="463"/>
                    <a:pt x="0" y="503"/>
                  </a:cubicBezTo>
                  <a:cubicBezTo>
                    <a:pt x="0" y="543"/>
                    <a:pt x="32" y="575"/>
                    <a:pt x="72" y="575"/>
                  </a:cubicBezTo>
                  <a:cubicBezTo>
                    <a:pt x="87" y="575"/>
                    <a:pt x="100" y="570"/>
                    <a:pt x="112" y="563"/>
                  </a:cubicBezTo>
                  <a:cubicBezTo>
                    <a:pt x="112" y="639"/>
                    <a:pt x="112" y="639"/>
                    <a:pt x="112" y="639"/>
                  </a:cubicBezTo>
                  <a:cubicBezTo>
                    <a:pt x="465" y="639"/>
                    <a:pt x="751" y="353"/>
                    <a:pt x="751" y="0"/>
                  </a:cubicBezTo>
                  <a:lnTo>
                    <a:pt x="675" y="0"/>
                  </a:lnTo>
                  <a:close/>
                </a:path>
              </a:pathLst>
            </a:custGeom>
            <a:solidFill>
              <a:schemeClr val="bg1">
                <a:lumMod val="65000"/>
              </a:schemeClr>
            </a:solidFill>
            <a:ln w="38100">
              <a:solidFill>
                <a:schemeClr val="bg1"/>
              </a:solidFill>
              <a:round/>
            </a:ln>
          </p:spPr>
          <p:txBody>
            <a:bodyPr anchor="ctr">
              <a:scene3d>
                <a:camera prst="orthographicFront"/>
                <a:lightRig rig="threePt" dir="t"/>
              </a:scene3d>
              <a:sp3d contourW="12700"/>
            </a:bodyPr>
            <a:lstStyle/>
            <a:p>
              <a:pPr algn="ctr"/>
              <a:endParaRPr>
                <a:latin typeface="Microsoft YaHei" panose="020B0503020204020204" charset="-122"/>
                <a:ea typeface="Microsoft YaHei" panose="020B0503020204020204" charset="-122"/>
                <a:sym typeface="Microsoft YaHei" panose="020B0503020204020204" charset="-122"/>
              </a:endParaRPr>
            </a:p>
          </p:txBody>
        </p:sp>
      </p:grpSp>
      <p:sp>
        <p:nvSpPr>
          <p:cNvPr id="15" name="PA-ïṥļîḑè"/>
          <p:cNvSpPr txBox="1"/>
          <p:nvPr>
            <p:custDataLst>
              <p:tags r:id="rId4"/>
            </p:custDataLst>
          </p:nvPr>
        </p:nvSpPr>
        <p:spPr>
          <a:xfrm rot="18933073" flipH="1">
            <a:off x="4573801" y="2596391"/>
            <a:ext cx="1137335" cy="374488"/>
          </a:xfrm>
          <a:prstGeom prst="rect">
            <a:avLst/>
          </a:prstGeom>
          <a:noFill/>
        </p:spPr>
        <p:txBody>
          <a:bodyPr wrap="none">
            <a:normAutofit fontScale="80000" lnSpcReduction="10000"/>
            <a:scene3d>
              <a:camera prst="orthographicFront"/>
              <a:lightRig rig="threePt" dir="t"/>
            </a:scene3d>
            <a:sp3d contourW="12700"/>
          </a:bodyPr>
          <a:lstStyle/>
          <a:p>
            <a:pPr algn="ctr"/>
            <a:endParaRPr lang="zh-CN" altLang="en-US" sz="2400" dirty="0">
              <a:solidFill>
                <a:schemeClr val="bg1"/>
              </a:solidFill>
              <a:latin typeface="Microsoft YaHei" panose="020B0503020204020204" charset="-122"/>
              <a:ea typeface="Microsoft YaHei" panose="020B0503020204020204" charset="-122"/>
              <a:sym typeface="Microsoft YaHei" panose="020B0503020204020204" charset="-122"/>
            </a:endParaRPr>
          </a:p>
        </p:txBody>
      </p:sp>
      <p:grpSp>
        <p:nvGrpSpPr>
          <p:cNvPr id="19" name="PA-组合 18"/>
          <p:cNvGrpSpPr/>
          <p:nvPr>
            <p:custDataLst>
              <p:tags r:id="rId5"/>
            </p:custDataLst>
          </p:nvPr>
        </p:nvGrpSpPr>
        <p:grpSpPr>
          <a:xfrm>
            <a:off x="449451" y="1687051"/>
            <a:ext cx="3848735" cy="1385434"/>
            <a:chOff x="2035803" y="-451039"/>
            <a:chExt cx="3848735" cy="1385434"/>
          </a:xfrm>
        </p:grpSpPr>
        <p:sp>
          <p:nvSpPr>
            <p:cNvPr id="20" name="PA-文本框 53"/>
            <p:cNvSpPr txBox="1"/>
            <p:nvPr>
              <p:custDataLst>
                <p:tags r:id="rId18"/>
              </p:custDataLst>
            </p:nvPr>
          </p:nvSpPr>
          <p:spPr>
            <a:xfrm>
              <a:off x="2035803" y="2986"/>
              <a:ext cx="3737610" cy="93140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International organizations support vaccination programs worldwide to prevent infectious diseases and epidemics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1" name="PA-文本框 42"/>
            <p:cNvSpPr txBox="1"/>
            <p:nvPr>
              <p:custDataLst>
                <p:tags r:id="rId19"/>
              </p:custDataLst>
            </p:nvPr>
          </p:nvSpPr>
          <p:spPr>
            <a:xfrm>
              <a:off x="2936233" y="-451039"/>
              <a:ext cx="2948305" cy="27686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dirty="0">
                  <a:ln/>
                  <a:solidFill>
                    <a:schemeClr val="accent1"/>
                  </a:solidFill>
                  <a:effectLst>
                    <a:outerShdw blurRad="38100" dist="25400" dir="5400000" algn="ctr" rotWithShape="0">
                      <a:srgbClr val="6E747A">
                        <a:alpha val="43000"/>
                      </a:srgbClr>
                    </a:outerShdw>
                  </a:effectLst>
                  <a:sym typeface="Microsoft YaHei" panose="020B0503020204020204" charset="-122"/>
                </a:rPr>
                <a:t>Vaccination programs</a:t>
              </a:r>
              <a:r>
                <a:rPr lang="zh-CN" altLang="en-US" sz="1800" dirty="0">
                  <a:solidFill>
                    <a:schemeClr val="tx1">
                      <a:lumMod val="75000"/>
                      <a:lumOff val="25000"/>
                    </a:schemeClr>
                  </a:solidFill>
                  <a:sym typeface="Microsoft YaHei" panose="020B0503020204020204" charset="-122"/>
                </a:rPr>
                <a:t>:</a:t>
              </a:r>
              <a:endParaRPr lang="zh-CN" altLang="en-US" sz="1800" b="0" dirty="0">
                <a:solidFill>
                  <a:schemeClr val="accent1"/>
                </a:solidFill>
                <a:effectLst>
                  <a:outerShdw blurRad="38100" dist="25400" dir="5400000" algn="ctr" rotWithShape="0">
                    <a:srgbClr val="6E747A">
                      <a:alpha val="43000"/>
                    </a:srgbClr>
                  </a:outerShdw>
                </a:effectLst>
                <a:sym typeface="Microsoft YaHei" panose="020B0503020204020204" charset="-122"/>
              </a:endParaRPr>
            </a:p>
          </p:txBody>
        </p:sp>
      </p:grpSp>
      <p:grpSp>
        <p:nvGrpSpPr>
          <p:cNvPr id="22" name="PA-组合 21"/>
          <p:cNvGrpSpPr/>
          <p:nvPr>
            <p:custDataLst>
              <p:tags r:id="rId6"/>
            </p:custDataLst>
          </p:nvPr>
        </p:nvGrpSpPr>
        <p:grpSpPr>
          <a:xfrm>
            <a:off x="578991" y="3287647"/>
            <a:ext cx="3641913" cy="1654291"/>
            <a:chOff x="2094223" y="-560259"/>
            <a:chExt cx="3641913" cy="1654291"/>
          </a:xfrm>
        </p:grpSpPr>
        <p:sp>
          <p:nvSpPr>
            <p:cNvPr id="23" name="PA-文本框 53"/>
            <p:cNvSpPr txBox="1"/>
            <p:nvPr>
              <p:custDataLst>
                <p:tags r:id="rId16"/>
              </p:custDataLst>
            </p:nvPr>
          </p:nvSpPr>
          <p:spPr>
            <a:xfrm>
              <a:off x="2126796" y="162623"/>
              <a:ext cx="3609340" cy="93140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Monitoring and regulating food and water safety to prevent nutrition-related diseases and infectious diseases.</a:t>
              </a:r>
            </a:p>
          </p:txBody>
        </p:sp>
        <p:sp>
          <p:nvSpPr>
            <p:cNvPr id="24" name="PA-文本框 42"/>
            <p:cNvSpPr txBox="1"/>
            <p:nvPr>
              <p:custDataLst>
                <p:tags r:id="rId17"/>
              </p:custDataLst>
            </p:nvPr>
          </p:nvSpPr>
          <p:spPr>
            <a:xfrm>
              <a:off x="2094223" y="-560259"/>
              <a:ext cx="3444240" cy="55372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dirty="0">
                  <a:ln/>
                  <a:solidFill>
                    <a:schemeClr val="accent1"/>
                  </a:solidFill>
                  <a:effectLst>
                    <a:outerShdw blurRad="38100" dist="25400" dir="5400000" algn="ctr" rotWithShape="0">
                      <a:srgbClr val="6E747A">
                        <a:alpha val="43000"/>
                      </a:srgbClr>
                    </a:outerShdw>
                  </a:effectLst>
                  <a:sym typeface="Microsoft YaHei" panose="020B0503020204020204" charset="-122"/>
                </a:rPr>
                <a:t>Food control and water safety</a:t>
              </a:r>
              <a:endPar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endParaRPr>
            </a:p>
          </p:txBody>
        </p:sp>
      </p:grpSp>
      <p:grpSp>
        <p:nvGrpSpPr>
          <p:cNvPr id="25" name="PA-组合 24"/>
          <p:cNvGrpSpPr/>
          <p:nvPr>
            <p:custDataLst>
              <p:tags r:id="rId7"/>
            </p:custDataLst>
          </p:nvPr>
        </p:nvGrpSpPr>
        <p:grpSpPr>
          <a:xfrm>
            <a:off x="8177589" y="1967721"/>
            <a:ext cx="3342640" cy="1558789"/>
            <a:chOff x="2470143" y="-170369"/>
            <a:chExt cx="3342640" cy="1558789"/>
          </a:xfrm>
        </p:grpSpPr>
        <p:sp>
          <p:nvSpPr>
            <p:cNvPr id="26" name="PA-文本框 53"/>
            <p:cNvSpPr txBox="1"/>
            <p:nvPr>
              <p:custDataLst>
                <p:tags r:id="rId14"/>
              </p:custDataLst>
            </p:nvPr>
          </p:nvSpPr>
          <p:spPr>
            <a:xfrm>
              <a:off x="2470143" y="457011"/>
              <a:ext cx="3342640" cy="93140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Funding and supporting research and development of new drugs and therapies for the treatment of diseases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7" name="PA-文本框 42"/>
            <p:cNvSpPr txBox="1"/>
            <p:nvPr>
              <p:custDataLst>
                <p:tags r:id="rId15"/>
              </p:custDataLst>
            </p:nvPr>
          </p:nvSpPr>
          <p:spPr>
            <a:xfrm>
              <a:off x="2470143" y="-170369"/>
              <a:ext cx="3252470" cy="55372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dirty="0">
                  <a:ln/>
                  <a:solidFill>
                    <a:schemeClr val="accent1"/>
                  </a:solidFill>
                  <a:effectLst>
                    <a:outerShdw blurRad="38100" dist="25400" dir="5400000" algn="ctr" rotWithShape="0">
                      <a:srgbClr val="6E747A">
                        <a:alpha val="43000"/>
                      </a:srgbClr>
                    </a:outerShdw>
                  </a:effectLst>
                  <a:sym typeface="Microsoft YaHei" panose="020B0503020204020204" charset="-122"/>
                </a:rPr>
                <a:t>Research and development of drugs and therapies</a:t>
              </a:r>
              <a:endParaRPr lang="zh-CN" altLang="en-US" sz="1800" b="0" dirty="0">
                <a:ln/>
                <a:solidFill>
                  <a:schemeClr val="accent1"/>
                </a:solidFill>
                <a:effectLst>
                  <a:outerShdw blurRad="38100" dist="25400" dir="5400000" algn="ctr" rotWithShape="0">
                    <a:srgbClr val="6E747A">
                      <a:alpha val="43000"/>
                    </a:srgbClr>
                  </a:outerShdw>
                </a:effectLst>
                <a:sym typeface="Microsoft YaHei" panose="020B0503020204020204" charset="-122"/>
              </a:endParaRPr>
            </a:p>
          </p:txBody>
        </p:sp>
      </p:grpSp>
      <p:grpSp>
        <p:nvGrpSpPr>
          <p:cNvPr id="28" name="PA-组合 27"/>
          <p:cNvGrpSpPr/>
          <p:nvPr>
            <p:custDataLst>
              <p:tags r:id="rId8"/>
            </p:custDataLst>
          </p:nvPr>
        </p:nvGrpSpPr>
        <p:grpSpPr>
          <a:xfrm>
            <a:off x="8447405" y="4170155"/>
            <a:ext cx="2906395" cy="1769387"/>
            <a:chOff x="2649676" y="-353669"/>
            <a:chExt cx="2906395" cy="1769387"/>
          </a:xfrm>
        </p:grpSpPr>
        <p:sp>
          <p:nvSpPr>
            <p:cNvPr id="29" name="PA-文本框 53"/>
            <p:cNvSpPr txBox="1"/>
            <p:nvPr>
              <p:custDataLst>
                <p:tags r:id="rId12"/>
              </p:custDataLst>
            </p:nvPr>
          </p:nvSpPr>
          <p:spPr>
            <a:xfrm>
              <a:off x="2649676" y="123493"/>
              <a:ext cx="2906395" cy="129222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Providing health education and information to the population to improve health behavior and disease prevention</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30" name="PA-文本框 42"/>
            <p:cNvSpPr txBox="1"/>
            <p:nvPr>
              <p:custDataLst>
                <p:tags r:id="rId13"/>
              </p:custDataLst>
            </p:nvPr>
          </p:nvSpPr>
          <p:spPr>
            <a:xfrm>
              <a:off x="2847812" y="-353669"/>
              <a:ext cx="2684780" cy="27686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pPr algn="r"/>
              <a:r>
                <a:rPr lang="zh-CN" altLang="en-US" sz="1800" dirty="0">
                  <a:ln/>
                  <a:solidFill>
                    <a:schemeClr val="accent1"/>
                  </a:solidFill>
                  <a:effectLst>
                    <a:outerShdw blurRad="38100" dist="25400" dir="5400000" algn="ctr" rotWithShape="0">
                      <a:srgbClr val="6E747A">
                        <a:alpha val="43000"/>
                      </a:srgbClr>
                    </a:outerShdw>
                  </a:effectLst>
                  <a:sym typeface="Microsoft YaHei" panose="020B0503020204020204" charset="-122"/>
                </a:rPr>
                <a:t>Health education</a:t>
              </a:r>
            </a:p>
          </p:txBody>
        </p:sp>
      </p:grpSp>
      <p:pic>
        <p:nvPicPr>
          <p:cNvPr id="8" name="Content Placeholder 7" descr="images-removebg-preview (1)"/>
          <p:cNvPicPr>
            <a:picLocks noGrp="1" noChangeAspect="1"/>
          </p:cNvPicPr>
          <p:nvPr>
            <p:ph idx="1"/>
          </p:nvPr>
        </p:nvPicPr>
        <p:blipFill>
          <a:blip r:embed="rId26" cstate="print"/>
          <a:stretch>
            <a:fillRect/>
          </a:stretch>
        </p:blipFill>
        <p:spPr>
          <a:xfrm>
            <a:off x="4962232" y="2521032"/>
            <a:ext cx="2480310" cy="2291715"/>
          </a:xfrm>
          <a:prstGeom prst="rect">
            <a:avLst/>
          </a:prstGeom>
        </p:spPr>
      </p:pic>
      <p:grpSp>
        <p:nvGrpSpPr>
          <p:cNvPr id="3" name="PA-组合 27"/>
          <p:cNvGrpSpPr/>
          <p:nvPr>
            <p:custDataLst>
              <p:tags r:id="rId9"/>
            </p:custDataLst>
          </p:nvPr>
        </p:nvGrpSpPr>
        <p:grpSpPr>
          <a:xfrm>
            <a:off x="1975544" y="5324092"/>
            <a:ext cx="5481320" cy="940983"/>
            <a:chOff x="2029453" y="-252284"/>
            <a:chExt cx="5481320" cy="940983"/>
          </a:xfrm>
        </p:grpSpPr>
        <p:sp>
          <p:nvSpPr>
            <p:cNvPr id="5" name="PA-文本框 53"/>
            <p:cNvSpPr txBox="1"/>
            <p:nvPr>
              <p:custDataLst>
                <p:tags r:id="rId10"/>
              </p:custDataLst>
            </p:nvPr>
          </p:nvSpPr>
          <p:spPr>
            <a:xfrm>
              <a:off x="2029453" y="80456"/>
              <a:ext cx="5481320" cy="608243"/>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Microsoft YaHei Light" panose="020B0502040204020203" pitchFamily="34" charset="-122"/>
                  <a:ea typeface="Microsoft YaHei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Providing support and resources for the prevention and treatment of mental illnesses and disorders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6" name="PA-文本框 42"/>
            <p:cNvSpPr txBox="1"/>
            <p:nvPr>
              <p:custDataLst>
                <p:tags r:id="rId11"/>
              </p:custDataLst>
            </p:nvPr>
          </p:nvSpPr>
          <p:spPr>
            <a:xfrm>
              <a:off x="2470143" y="-252284"/>
              <a:ext cx="2684780" cy="276860"/>
            </a:xfrm>
            <a:prstGeom prst="rect">
              <a:avLst/>
            </a:prstGeom>
            <a:noFill/>
          </p:spPr>
          <p:txBody>
            <a:bodyPr wrap="square" lIns="0" tIns="0" rIns="0" bIns="0" rtlCol="0">
              <a:spAutoFit/>
            </a:bodyPr>
            <a:lstStyle>
              <a:defPPr>
                <a:defRPr lang="zh-CN"/>
              </a:defPPr>
              <a:lvl1pPr>
                <a:defRPr sz="2000" b="1">
                  <a:solidFill>
                    <a:schemeClr val="bg1"/>
                  </a:solidFill>
                  <a:latin typeface="Microsoft YaHei" panose="020B0503020204020204" charset="-122"/>
                  <a:ea typeface="Microsoft YaHei" panose="020B0503020204020204" charset="-122"/>
                </a:defRPr>
              </a:lvl1pPr>
            </a:lstStyle>
            <a:p>
              <a:r>
                <a:rPr lang="zh-CN" altLang="en-US" sz="1800" dirty="0">
                  <a:ln/>
                  <a:solidFill>
                    <a:schemeClr val="accent1"/>
                  </a:solidFill>
                  <a:effectLst>
                    <a:outerShdw blurRad="38100" dist="25400" dir="5400000" algn="ctr" rotWithShape="0">
                      <a:srgbClr val="6E747A">
                        <a:alpha val="43000"/>
                      </a:srgbClr>
                    </a:outerShdw>
                  </a:effectLst>
                  <a:sym typeface="Microsoft YaHei" panose="020B0503020204020204" charset="-122"/>
                </a:rPr>
                <a:t>Mental health</a:t>
              </a: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750" fill="hold"/>
                                        <p:tgtEl>
                                          <p:spTgt spid="32"/>
                                        </p:tgtEl>
                                        <p:attrNameLst>
                                          <p:attrName>ppt_w</p:attrName>
                                        </p:attrNameLst>
                                      </p:cBhvr>
                                      <p:tavLst>
                                        <p:tav tm="0">
                                          <p:val>
                                            <p:fltVal val="0"/>
                                          </p:val>
                                        </p:tav>
                                        <p:tav tm="100000">
                                          <p:val>
                                            <p:strVal val="#ppt_w"/>
                                          </p:val>
                                        </p:tav>
                                      </p:tavLst>
                                    </p:anim>
                                    <p:anim calcmode="lin" valueType="num">
                                      <p:cBhvr>
                                        <p:cTn id="8" dur="750" fill="hold"/>
                                        <p:tgtEl>
                                          <p:spTgt spid="32"/>
                                        </p:tgtEl>
                                        <p:attrNameLst>
                                          <p:attrName>ppt_h</p:attrName>
                                        </p:attrNameLst>
                                      </p:cBhvr>
                                      <p:tavLst>
                                        <p:tav tm="0">
                                          <p:val>
                                            <p:fltVal val="0"/>
                                          </p:val>
                                        </p:tav>
                                        <p:tav tm="100000">
                                          <p:val>
                                            <p:strVal val="#ppt_h"/>
                                          </p:val>
                                        </p:tav>
                                      </p:tavLst>
                                    </p:anim>
                                    <p:anim calcmode="lin" valueType="num">
                                      <p:cBhvr>
                                        <p:cTn id="9" dur="750" fill="hold"/>
                                        <p:tgtEl>
                                          <p:spTgt spid="32"/>
                                        </p:tgtEl>
                                        <p:attrNameLst>
                                          <p:attrName>style.rotation</p:attrName>
                                        </p:attrNameLst>
                                      </p:cBhvr>
                                      <p:tavLst>
                                        <p:tav tm="0">
                                          <p:val>
                                            <p:fltVal val="90"/>
                                          </p:val>
                                        </p:tav>
                                        <p:tav tm="100000">
                                          <p:val>
                                            <p:fltVal val="0"/>
                                          </p:val>
                                        </p:tav>
                                      </p:tavLst>
                                    </p:anim>
                                    <p:animEffect transition="in" filter="fade">
                                      <p:cBhvr>
                                        <p:cTn id="10" dur="750"/>
                                        <p:tgtEl>
                                          <p:spTgt spid="3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0"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394335" y="37560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文本框 53"/>
          <p:cNvSpPr txBox="1"/>
          <p:nvPr>
            <p:custDataLst>
              <p:tags r:id="rId2"/>
            </p:custDataLst>
          </p:nvPr>
        </p:nvSpPr>
        <p:spPr>
          <a:xfrm>
            <a:off x="3984625" y="797718"/>
            <a:ext cx="3862705" cy="523220"/>
          </a:xfrm>
          <a:prstGeom prst="rect">
            <a:avLst/>
          </a:prstGeom>
          <a:noFill/>
        </p:spPr>
        <p:txBody>
          <a:bodyPr wrap="square" rtlCol="0">
            <a:spAutoFit/>
            <a:scene3d>
              <a:camera prst="orthographicFront"/>
              <a:lightRig rig="threePt" dir="t"/>
            </a:scene3d>
            <a:sp3d contourW="12700"/>
          </a:bodyPr>
          <a:lstStyle/>
          <a:p>
            <a:pPr algn="ctr"/>
            <a:r>
              <a:rPr lang="sr-Latn-RS" altLang="zh-CN" sz="2800" b="1" dirty="0">
                <a:solidFill>
                  <a:schemeClr val="accent1"/>
                </a:solidFill>
                <a:latin typeface="+mn-ea"/>
              </a:rPr>
              <a:t>HISTORY</a:t>
            </a:r>
          </a:p>
        </p:txBody>
      </p:sp>
      <p:grpSp>
        <p:nvGrpSpPr>
          <p:cNvPr id="6" name="PA-组合 5"/>
          <p:cNvGrpSpPr/>
          <p:nvPr>
            <p:custDataLst>
              <p:tags r:id="rId3"/>
            </p:custDataLst>
          </p:nvPr>
        </p:nvGrpSpPr>
        <p:grpSpPr>
          <a:xfrm>
            <a:off x="916844" y="1735496"/>
            <a:ext cx="2055426" cy="1624042"/>
            <a:chOff x="906684" y="2049821"/>
            <a:chExt cx="2055426" cy="1624042"/>
          </a:xfrm>
        </p:grpSpPr>
        <p:sp>
          <p:nvSpPr>
            <p:cNvPr id="7" name="PA-矩形 1"/>
            <p:cNvSpPr/>
            <p:nvPr>
              <p:custDataLst>
                <p:tags r:id="rId17"/>
              </p:custDataLst>
            </p:nvPr>
          </p:nvSpPr>
          <p:spPr>
            <a:xfrm>
              <a:off x="906684" y="2049821"/>
              <a:ext cx="2055426" cy="1624042"/>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0" name="PA-任意多边形 115"/>
            <p:cNvSpPr/>
            <p:nvPr>
              <p:custDataLst>
                <p:tags r:id="rId18"/>
              </p:custDataLst>
            </p:nvPr>
          </p:nvSpPr>
          <p:spPr bwMode="auto">
            <a:xfrm>
              <a:off x="1800856" y="2382398"/>
              <a:ext cx="102931" cy="102931"/>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grpSp>
        <p:nvGrpSpPr>
          <p:cNvPr id="51" name="PA-组合 50"/>
          <p:cNvGrpSpPr/>
          <p:nvPr>
            <p:custDataLst>
              <p:tags r:id="rId4"/>
            </p:custDataLst>
          </p:nvPr>
        </p:nvGrpSpPr>
        <p:grpSpPr>
          <a:xfrm>
            <a:off x="3613141" y="1735496"/>
            <a:ext cx="2055426" cy="1624042"/>
            <a:chOff x="3681086" y="2049821"/>
            <a:chExt cx="2055426" cy="1624042"/>
          </a:xfrm>
        </p:grpSpPr>
        <p:sp>
          <p:nvSpPr>
            <p:cNvPr id="11" name="PA-矩形 33"/>
            <p:cNvSpPr/>
            <p:nvPr>
              <p:custDataLst>
                <p:tags r:id="rId15"/>
              </p:custDataLst>
            </p:nvPr>
          </p:nvSpPr>
          <p:spPr>
            <a:xfrm>
              <a:off x="3681086" y="2049821"/>
              <a:ext cx="2055426" cy="16240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26" name="PA-任意多边形 42"/>
            <p:cNvSpPr/>
            <p:nvPr>
              <p:custDataLst>
                <p:tags r:id="rId16"/>
              </p:custDataLst>
            </p:nvPr>
          </p:nvSpPr>
          <p:spPr bwMode="auto">
            <a:xfrm>
              <a:off x="4578580" y="2649319"/>
              <a:ext cx="31402" cy="31402"/>
            </a:xfrm>
            <a:custGeom>
              <a:avLst/>
              <a:gdLst>
                <a:gd name="T0" fmla="*/ 36 w 72"/>
                <a:gd name="T1" fmla="*/ 72 h 72"/>
                <a:gd name="T2" fmla="*/ 43 w 72"/>
                <a:gd name="T3" fmla="*/ 71 h 72"/>
                <a:gd name="T4" fmla="*/ 50 w 72"/>
                <a:gd name="T5" fmla="*/ 69 h 72"/>
                <a:gd name="T6" fmla="*/ 56 w 72"/>
                <a:gd name="T7" fmla="*/ 66 h 72"/>
                <a:gd name="T8" fmla="*/ 61 w 72"/>
                <a:gd name="T9" fmla="*/ 61 h 72"/>
                <a:gd name="T10" fmla="*/ 66 w 72"/>
                <a:gd name="T11" fmla="*/ 56 h 72"/>
                <a:gd name="T12" fmla="*/ 69 w 72"/>
                <a:gd name="T13" fmla="*/ 49 h 72"/>
                <a:gd name="T14" fmla="*/ 71 w 72"/>
                <a:gd name="T15" fmla="*/ 43 h 72"/>
                <a:gd name="T16" fmla="*/ 72 w 72"/>
                <a:gd name="T17" fmla="*/ 35 h 72"/>
                <a:gd name="T18" fmla="*/ 71 w 72"/>
                <a:gd name="T19" fmla="*/ 29 h 72"/>
                <a:gd name="T20" fmla="*/ 69 w 72"/>
                <a:gd name="T21" fmla="*/ 21 h 72"/>
                <a:gd name="T22" fmla="*/ 66 w 72"/>
                <a:gd name="T23" fmla="*/ 16 h 72"/>
                <a:gd name="T24" fmla="*/ 61 w 72"/>
                <a:gd name="T25" fmla="*/ 10 h 72"/>
                <a:gd name="T26" fmla="*/ 56 w 72"/>
                <a:gd name="T27" fmla="*/ 6 h 72"/>
                <a:gd name="T28" fmla="*/ 50 w 72"/>
                <a:gd name="T29" fmla="*/ 3 h 72"/>
                <a:gd name="T30" fmla="*/ 43 w 72"/>
                <a:gd name="T31" fmla="*/ 1 h 72"/>
                <a:gd name="T32" fmla="*/ 36 w 72"/>
                <a:gd name="T33" fmla="*/ 0 h 72"/>
                <a:gd name="T34" fmla="*/ 29 w 72"/>
                <a:gd name="T35" fmla="*/ 1 h 72"/>
                <a:gd name="T36" fmla="*/ 22 w 72"/>
                <a:gd name="T37" fmla="*/ 3 h 72"/>
                <a:gd name="T38" fmla="*/ 16 w 72"/>
                <a:gd name="T39" fmla="*/ 6 h 72"/>
                <a:gd name="T40" fmla="*/ 11 w 72"/>
                <a:gd name="T41" fmla="*/ 10 h 72"/>
                <a:gd name="T42" fmla="*/ 6 w 72"/>
                <a:gd name="T43" fmla="*/ 16 h 72"/>
                <a:gd name="T44" fmla="*/ 3 w 72"/>
                <a:gd name="T45" fmla="*/ 21 h 72"/>
                <a:gd name="T46" fmla="*/ 1 w 72"/>
                <a:gd name="T47" fmla="*/ 29 h 72"/>
                <a:gd name="T48" fmla="*/ 0 w 72"/>
                <a:gd name="T49" fmla="*/ 35 h 72"/>
                <a:gd name="T50" fmla="*/ 1 w 72"/>
                <a:gd name="T51" fmla="*/ 43 h 72"/>
                <a:gd name="T52" fmla="*/ 3 w 72"/>
                <a:gd name="T53" fmla="*/ 49 h 72"/>
                <a:gd name="T54" fmla="*/ 6 w 72"/>
                <a:gd name="T55" fmla="*/ 56 h 72"/>
                <a:gd name="T56" fmla="*/ 11 w 72"/>
                <a:gd name="T57" fmla="*/ 61 h 72"/>
                <a:gd name="T58" fmla="*/ 16 w 72"/>
                <a:gd name="T59" fmla="*/ 66 h 72"/>
                <a:gd name="T60" fmla="*/ 22 w 72"/>
                <a:gd name="T61" fmla="*/ 69 h 72"/>
                <a:gd name="T62" fmla="*/ 29 w 72"/>
                <a:gd name="T63" fmla="*/ 71 h 72"/>
                <a:gd name="T64" fmla="*/ 36 w 72"/>
                <a:gd name="T6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72">
                  <a:moveTo>
                    <a:pt x="36" y="72"/>
                  </a:moveTo>
                  <a:lnTo>
                    <a:pt x="43" y="71"/>
                  </a:lnTo>
                  <a:lnTo>
                    <a:pt x="50" y="69"/>
                  </a:lnTo>
                  <a:lnTo>
                    <a:pt x="56" y="66"/>
                  </a:lnTo>
                  <a:lnTo>
                    <a:pt x="61" y="61"/>
                  </a:lnTo>
                  <a:lnTo>
                    <a:pt x="66" y="56"/>
                  </a:lnTo>
                  <a:lnTo>
                    <a:pt x="69" y="49"/>
                  </a:lnTo>
                  <a:lnTo>
                    <a:pt x="71" y="43"/>
                  </a:lnTo>
                  <a:lnTo>
                    <a:pt x="72" y="35"/>
                  </a:lnTo>
                  <a:lnTo>
                    <a:pt x="71" y="29"/>
                  </a:lnTo>
                  <a:lnTo>
                    <a:pt x="69" y="21"/>
                  </a:lnTo>
                  <a:lnTo>
                    <a:pt x="66" y="16"/>
                  </a:lnTo>
                  <a:lnTo>
                    <a:pt x="61" y="10"/>
                  </a:lnTo>
                  <a:lnTo>
                    <a:pt x="56" y="6"/>
                  </a:lnTo>
                  <a:lnTo>
                    <a:pt x="50" y="3"/>
                  </a:lnTo>
                  <a:lnTo>
                    <a:pt x="43" y="1"/>
                  </a:lnTo>
                  <a:lnTo>
                    <a:pt x="36" y="0"/>
                  </a:lnTo>
                  <a:lnTo>
                    <a:pt x="29" y="1"/>
                  </a:lnTo>
                  <a:lnTo>
                    <a:pt x="22" y="3"/>
                  </a:lnTo>
                  <a:lnTo>
                    <a:pt x="16" y="6"/>
                  </a:lnTo>
                  <a:lnTo>
                    <a:pt x="11" y="10"/>
                  </a:lnTo>
                  <a:lnTo>
                    <a:pt x="6" y="16"/>
                  </a:lnTo>
                  <a:lnTo>
                    <a:pt x="3" y="21"/>
                  </a:lnTo>
                  <a:lnTo>
                    <a:pt x="1" y="29"/>
                  </a:lnTo>
                  <a:lnTo>
                    <a:pt x="0" y="35"/>
                  </a:lnTo>
                  <a:lnTo>
                    <a:pt x="1" y="43"/>
                  </a:lnTo>
                  <a:lnTo>
                    <a:pt x="3" y="49"/>
                  </a:lnTo>
                  <a:lnTo>
                    <a:pt x="6" y="56"/>
                  </a:lnTo>
                  <a:lnTo>
                    <a:pt x="11" y="61"/>
                  </a:lnTo>
                  <a:lnTo>
                    <a:pt x="16" y="66"/>
                  </a:lnTo>
                  <a:lnTo>
                    <a:pt x="22" y="69"/>
                  </a:lnTo>
                  <a:lnTo>
                    <a:pt x="29" y="71"/>
                  </a:lnTo>
                  <a:lnTo>
                    <a:pt x="36" y="72"/>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prstClr val="black"/>
                </a:solidFill>
                <a:latin typeface="Microsoft YaHei" panose="020B0503020204020204" charset="-122"/>
                <a:ea typeface="Microsoft YaHei" panose="020B0503020204020204" charset="-122"/>
                <a:sym typeface="Microsoft YaHei" panose="020B0503020204020204" charset="-122"/>
              </a:endParaRPr>
            </a:p>
          </p:txBody>
        </p:sp>
      </p:grpSp>
      <p:sp>
        <p:nvSpPr>
          <p:cNvPr id="12" name="PA-矩形 34"/>
          <p:cNvSpPr/>
          <p:nvPr>
            <p:custDataLst>
              <p:tags r:id="rId5"/>
            </p:custDataLst>
          </p:nvPr>
        </p:nvSpPr>
        <p:spPr>
          <a:xfrm>
            <a:off x="6415405" y="1735455"/>
            <a:ext cx="2055495" cy="1624330"/>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3" name="PA-矩形 35"/>
          <p:cNvSpPr/>
          <p:nvPr>
            <p:custDataLst>
              <p:tags r:id="rId6"/>
            </p:custDataLst>
          </p:nvPr>
        </p:nvSpPr>
        <p:spPr>
          <a:xfrm>
            <a:off x="9183370" y="1735455"/>
            <a:ext cx="2170430" cy="16243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000" kern="120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14" name="PA-文本框 42"/>
          <p:cNvSpPr txBox="1"/>
          <p:nvPr>
            <p:custDataLst>
              <p:tags r:id="rId7"/>
            </p:custDataLst>
          </p:nvPr>
        </p:nvSpPr>
        <p:spPr>
          <a:xfrm>
            <a:off x="828040" y="2791460"/>
            <a:ext cx="2239645" cy="506730"/>
          </a:xfrm>
          <a:prstGeom prst="rect">
            <a:avLst/>
          </a:prstGeom>
          <a:noFill/>
        </p:spPr>
        <p:txBody>
          <a:bodyPr wrap="square" rtlCol="0">
            <a:spAutoFit/>
          </a:bodyPr>
          <a:lstStyle/>
          <a:p>
            <a:pPr algn="ctr" defTabSz="1828800" rtl="0"/>
            <a:r>
              <a:rPr lang="sr-Latn-RS" altLang="id-ID" sz="2700" kern="1200" dirty="0">
                <a:solidFill>
                  <a:prstClr val="white"/>
                </a:solidFill>
                <a:latin typeface="Microsoft YaHei" panose="020B0503020204020204" charset="-122"/>
                <a:ea typeface="Microsoft YaHei" panose="020B0503020204020204" charset="-122"/>
                <a:sym typeface="Microsoft YaHei" panose="020B0503020204020204" charset="-122"/>
              </a:rPr>
              <a:t>1838 &amp;1851</a:t>
            </a:r>
          </a:p>
        </p:txBody>
      </p:sp>
      <p:sp>
        <p:nvSpPr>
          <p:cNvPr id="15" name="PA-文本框 46"/>
          <p:cNvSpPr txBox="1"/>
          <p:nvPr>
            <p:custDataLst>
              <p:tags r:id="rId8"/>
            </p:custDataLst>
          </p:nvPr>
        </p:nvSpPr>
        <p:spPr>
          <a:xfrm>
            <a:off x="9724053" y="2776407"/>
            <a:ext cx="1016000" cy="521970"/>
          </a:xfrm>
          <a:prstGeom prst="rect">
            <a:avLst/>
          </a:prstGeom>
          <a:noFill/>
        </p:spPr>
        <p:txBody>
          <a:bodyPr wrap="none" rtlCol="0">
            <a:spAutoFit/>
          </a:bodyPr>
          <a:lstStyle/>
          <a:p>
            <a:pP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1921</a:t>
            </a:r>
          </a:p>
        </p:txBody>
      </p:sp>
      <p:sp>
        <p:nvSpPr>
          <p:cNvPr id="16" name="PA-文本框 50"/>
          <p:cNvSpPr txBox="1"/>
          <p:nvPr>
            <p:custDataLst>
              <p:tags r:id="rId9"/>
            </p:custDataLst>
          </p:nvPr>
        </p:nvSpPr>
        <p:spPr>
          <a:xfrm>
            <a:off x="3544570" y="2791460"/>
            <a:ext cx="2394585" cy="506730"/>
          </a:xfrm>
          <a:prstGeom prst="rect">
            <a:avLst/>
          </a:prstGeom>
          <a:noFill/>
        </p:spPr>
        <p:txBody>
          <a:bodyPr wrap="square" rtlCol="0">
            <a:spAutoFit/>
          </a:bodyPr>
          <a:lstStyle/>
          <a:p>
            <a:pPr defTabSz="1828800" rtl="0"/>
            <a:r>
              <a:rPr lang="sr-Latn-RS" altLang="id-ID" sz="2700" kern="1200" dirty="0">
                <a:solidFill>
                  <a:prstClr val="white"/>
                </a:solidFill>
                <a:latin typeface="Microsoft YaHei" panose="020B0503020204020204" charset="-122"/>
                <a:ea typeface="Microsoft YaHei" panose="020B0503020204020204" charset="-122"/>
                <a:sym typeface="Microsoft YaHei" panose="020B0503020204020204" charset="-122"/>
              </a:rPr>
              <a:t>1892 &amp;1902</a:t>
            </a:r>
          </a:p>
        </p:txBody>
      </p:sp>
      <p:sp>
        <p:nvSpPr>
          <p:cNvPr id="17" name="PA-文本框 54"/>
          <p:cNvSpPr txBox="1"/>
          <p:nvPr>
            <p:custDataLst>
              <p:tags r:id="rId10"/>
            </p:custDataLst>
          </p:nvPr>
        </p:nvSpPr>
        <p:spPr>
          <a:xfrm>
            <a:off x="6917741" y="2792282"/>
            <a:ext cx="1016000" cy="521970"/>
          </a:xfrm>
          <a:prstGeom prst="rect">
            <a:avLst/>
          </a:prstGeom>
          <a:noFill/>
        </p:spPr>
        <p:txBody>
          <a:bodyPr wrap="none" rtlCol="0">
            <a:spAutoFit/>
          </a:bodyPr>
          <a:lstStyle/>
          <a:p>
            <a:pPr defTabSz="1828800" rtl="0"/>
            <a:r>
              <a:rPr lang="sr-Latn-RS" altLang="id-ID" sz="2800" kern="1200" dirty="0">
                <a:solidFill>
                  <a:prstClr val="white"/>
                </a:solidFill>
                <a:latin typeface="Microsoft YaHei" panose="020B0503020204020204" charset="-122"/>
                <a:ea typeface="Microsoft YaHei" panose="020B0503020204020204" charset="-122"/>
                <a:sym typeface="Microsoft YaHei" panose="020B0503020204020204" charset="-122"/>
              </a:rPr>
              <a:t>1907</a:t>
            </a:r>
          </a:p>
        </p:txBody>
      </p:sp>
      <p:sp>
        <p:nvSpPr>
          <p:cNvPr id="37" name="PA-文本框 36"/>
          <p:cNvSpPr txBox="1"/>
          <p:nvPr>
            <p:custDataLst>
              <p:tags r:id="rId11"/>
            </p:custDataLst>
          </p:nvPr>
        </p:nvSpPr>
        <p:spPr>
          <a:xfrm>
            <a:off x="372110" y="3544201"/>
            <a:ext cx="3218815" cy="293370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t>
            </a:r>
            <a:r>
              <a:rPr lang="sr-Latn-RS" altLang="zh-CN"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a:t>
            </a:r>
            <a:r>
              <a:rPr lang="zh-CN" altLang="en-US"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n Constantinople, the "International Health Council"</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was established with the task of coordinating border protection against the plague and cholera</a:t>
            </a:r>
          </a:p>
          <a:p>
            <a:pPr algn="ctr">
              <a:lnSpc>
                <a:spcPct val="120000"/>
              </a:lnSpc>
            </a:pPr>
            <a:r>
              <a:rPr lang="zh-CN" altLang="en-US"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first International Health</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Conference was held in 1851 in Paris, with the theme: "Suppression of Infectious Diseases." An international convention on quarantine was adopted.</a:t>
            </a:r>
          </a:p>
        </p:txBody>
      </p:sp>
      <p:sp>
        <p:nvSpPr>
          <p:cNvPr id="43" name="PA-文本框 42"/>
          <p:cNvSpPr txBox="1"/>
          <p:nvPr>
            <p:custDataLst>
              <p:tags r:id="rId12"/>
            </p:custDataLst>
          </p:nvPr>
        </p:nvSpPr>
        <p:spPr>
          <a:xfrm>
            <a:off x="3549650" y="3722370"/>
            <a:ext cx="2660650" cy="267525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altLang="zh-CN"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a:t>
            </a:r>
            <a:r>
              <a:rPr lang="zh-CN" altLang="en-US"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he International Sanitary</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Convention on measures to prevent and control cholera was adopted</a:t>
            </a:r>
          </a:p>
          <a:p>
            <a:pPr indent="0" algn="ctr">
              <a:lnSpc>
                <a:spcPct val="120000"/>
              </a:lnSpc>
              <a:buFont typeface="Arial" panose="020B0604020202020204" pitchFamily="34" charset="0"/>
              <a:buNone/>
            </a:pPr>
            <a:r>
              <a:rPr lang="sr-Latn-RS" altLang="zh-CN"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a:t>
            </a:r>
            <a:r>
              <a:rPr lang="zh-CN" altLang="en-US"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he International Sanitary </a:t>
            </a:r>
            <a:r>
              <a:rPr lang="sr-Latn-RS" altLang="zh-CN"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(1902) </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Bureau, which later evolved into the Pan American Sanitary Organization, was established</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46" name="PA-文本框 45"/>
          <p:cNvSpPr txBox="1"/>
          <p:nvPr>
            <p:custDataLst>
              <p:tags r:id="rId13"/>
            </p:custDataLst>
          </p:nvPr>
        </p:nvSpPr>
        <p:spPr>
          <a:xfrm>
            <a:off x="6210300" y="3605530"/>
            <a:ext cx="2743200" cy="293370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altLang="zh-CN"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a:t>
            </a:r>
            <a:r>
              <a:rPr lang="zh-CN" altLang="en-US"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n Paris, the "International Office of Public Hygiene"</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was founded, with a Department for registering infectious diseases and promptly providing information about their occurrence and spread. In 1950, the office became part of the World Health Organization.</a:t>
            </a:r>
          </a:p>
        </p:txBody>
      </p:sp>
      <p:pic>
        <p:nvPicPr>
          <p:cNvPr id="4" name="Content Placeholder 3" descr="HC-Medical-Records-Digital-removebg-preview"/>
          <p:cNvPicPr>
            <a:picLocks noGrp="1" noChangeAspect="1"/>
          </p:cNvPicPr>
          <p:nvPr>
            <p:ph idx="1"/>
          </p:nvPr>
        </p:nvPicPr>
        <p:blipFill>
          <a:blip r:embed="rId21" cstate="print"/>
          <a:srcRect l="3159" t="51577" r="74408"/>
          <a:stretch>
            <a:fillRect/>
          </a:stretch>
        </p:blipFill>
        <p:spPr>
          <a:xfrm>
            <a:off x="1440180" y="1905635"/>
            <a:ext cx="1014730" cy="831215"/>
          </a:xfrm>
          <a:prstGeom prst="rect">
            <a:avLst/>
          </a:prstGeom>
        </p:spPr>
      </p:pic>
      <p:pic>
        <p:nvPicPr>
          <p:cNvPr id="8" name="Picture 7" descr="HC-Medical-Records-Digital-removebg-preview"/>
          <p:cNvPicPr>
            <a:picLocks noChangeAspect="1"/>
          </p:cNvPicPr>
          <p:nvPr/>
        </p:nvPicPr>
        <p:blipFill>
          <a:blip r:embed="rId21" cstate="print"/>
          <a:srcRect l="26657" t="54599" r="51513" b="4835"/>
          <a:stretch>
            <a:fillRect/>
          </a:stretch>
        </p:blipFill>
        <p:spPr>
          <a:xfrm>
            <a:off x="4215130" y="1891665"/>
            <a:ext cx="910590" cy="845185"/>
          </a:xfrm>
          <a:prstGeom prst="rect">
            <a:avLst/>
          </a:prstGeom>
        </p:spPr>
      </p:pic>
      <p:pic>
        <p:nvPicPr>
          <p:cNvPr id="9" name="Picture 8" descr="HC-Medical-Records-Digital-removebg-preview"/>
          <p:cNvPicPr>
            <a:picLocks noChangeAspect="1"/>
          </p:cNvPicPr>
          <p:nvPr/>
        </p:nvPicPr>
        <p:blipFill>
          <a:blip r:embed="rId21" cstate="print"/>
          <a:srcRect l="26808" t="4514" r="51664" b="52786"/>
          <a:stretch>
            <a:fillRect/>
          </a:stretch>
        </p:blipFill>
        <p:spPr>
          <a:xfrm>
            <a:off x="7005320" y="1911985"/>
            <a:ext cx="842010" cy="833755"/>
          </a:xfrm>
          <a:prstGeom prst="rect">
            <a:avLst/>
          </a:prstGeom>
        </p:spPr>
      </p:pic>
      <p:pic>
        <p:nvPicPr>
          <p:cNvPr id="10" name="Picture 9" descr="HC-Medical-Records-Digital-removebg-preview"/>
          <p:cNvPicPr>
            <a:picLocks noChangeAspect="1"/>
          </p:cNvPicPr>
          <p:nvPr/>
        </p:nvPicPr>
        <p:blipFill>
          <a:blip r:embed="rId21" cstate="print"/>
          <a:srcRect l="51957" t="5420" r="28317" b="52181"/>
          <a:stretch>
            <a:fillRect/>
          </a:stretch>
        </p:blipFill>
        <p:spPr>
          <a:xfrm>
            <a:off x="9777730" y="1866265"/>
            <a:ext cx="862965" cy="925830"/>
          </a:xfrm>
          <a:prstGeom prst="rect">
            <a:avLst/>
          </a:prstGeom>
        </p:spPr>
      </p:pic>
      <p:sp>
        <p:nvSpPr>
          <p:cNvPr id="3" name="PA-文本框 45"/>
          <p:cNvSpPr txBox="1"/>
          <p:nvPr>
            <p:custDataLst>
              <p:tags r:id="rId14"/>
            </p:custDataLst>
          </p:nvPr>
        </p:nvSpPr>
        <p:spPr>
          <a:xfrm>
            <a:off x="8953500" y="3624971"/>
            <a:ext cx="2743200" cy="291425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sr-Latn-R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a:t>
            </a:r>
            <a:r>
              <a:rPr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significant development in organized health care occurred on a global level with the establishment of the "</a:t>
            </a:r>
            <a:r>
              <a:rPr sz="1400" b="1"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Health Organization of the League of Nations."</a:t>
            </a:r>
            <a:r>
              <a:rPr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This brought the issue of preventive and social medicine to the forefront for all countries around the world</a:t>
            </a:r>
            <a:r>
              <a:rPr lang="sr-Latn-R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animEffect transition="in" filter="fade">
                                      <p:cBhvr>
                                        <p:cTn id="16" dur="500"/>
                                        <p:tgtEl>
                                          <p:spTgt spid="51"/>
                                        </p:tgtEl>
                                      </p:cBhvr>
                                    </p:animEffect>
                                    <p:anim calcmode="lin" valueType="num">
                                      <p:cBhvr>
                                        <p:cTn id="17" dur="500" fill="hold"/>
                                        <p:tgtEl>
                                          <p:spTgt spid="51"/>
                                        </p:tgtEl>
                                        <p:attrNameLst>
                                          <p:attrName>ppt_x</p:attrName>
                                        </p:attrNameLst>
                                      </p:cBhvr>
                                      <p:tavLst>
                                        <p:tav tm="0">
                                          <p:val>
                                            <p:fltVal val="0.5"/>
                                          </p:val>
                                        </p:tav>
                                        <p:tav tm="100000">
                                          <p:val>
                                            <p:strVal val="#ppt_x"/>
                                          </p:val>
                                        </p:tav>
                                      </p:tavLst>
                                    </p:anim>
                                    <p:anim calcmode="lin" valueType="num">
                                      <p:cBhvr>
                                        <p:cTn id="18" dur="500" fill="hold"/>
                                        <p:tgtEl>
                                          <p:spTgt spid="5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4"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8"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40640" y="2714172"/>
            <a:ext cx="3686629" cy="1429658"/>
            <a:chOff x="0" y="2714172"/>
            <a:chExt cx="3686629" cy="1429658"/>
          </a:xfrm>
        </p:grpSpPr>
        <p:sp>
          <p:nvSpPr>
            <p:cNvPr id="6" name="PA-五边形 5"/>
            <p:cNvSpPr/>
            <p:nvPr>
              <p:custDataLst>
                <p:tags r:id="rId4"/>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5"/>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6"/>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文本框 9"/>
          <p:cNvSpPr txBox="1"/>
          <p:nvPr>
            <p:custDataLst>
              <p:tags r:id="rId2"/>
            </p:custDataLst>
          </p:nvPr>
        </p:nvSpPr>
        <p:spPr>
          <a:xfrm>
            <a:off x="3727450" y="2090737"/>
            <a:ext cx="7591425" cy="3709035"/>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b="1" dirty="0">
                <a:solidFill>
                  <a:prstClr val="white">
                    <a:lumMod val="50000"/>
                  </a:prstClr>
                </a:solidFill>
                <a:latin typeface="Century Gothic" panose="020B0502020202020204" pitchFamily="34" charset="0"/>
              </a:rPr>
              <a:t>World Health Organization - WHO) was established on April 7, 1948. The founding of WHO resulted from a resolution of the United Nations adopted at the International Health Conference held in New York. This organization is part of the United Nations and aims to promote and enhance global health.</a:t>
            </a:r>
          </a:p>
          <a:p>
            <a:pPr lvl="0" algn="just">
              <a:lnSpc>
                <a:spcPct val="120000"/>
              </a:lnSpc>
              <a:defRPr/>
            </a:pPr>
            <a:endParaRPr lang="en-US" altLang="zh-CN" sz="1400" b="1" dirty="0">
              <a:solidFill>
                <a:prstClr val="white">
                  <a:lumMod val="50000"/>
                </a:prstClr>
              </a:solidFill>
              <a:latin typeface="Century Gothic" panose="020B0502020202020204" pitchFamily="34" charset="0"/>
            </a:endParaRPr>
          </a:p>
          <a:p>
            <a:pPr lvl="0" algn="just">
              <a:lnSpc>
                <a:spcPct val="120000"/>
              </a:lnSpc>
              <a:defRPr/>
            </a:pPr>
            <a:r>
              <a:rPr lang="en-US" altLang="zh-CN" sz="1400" b="1" dirty="0">
                <a:solidFill>
                  <a:prstClr val="white">
                    <a:lumMod val="50000"/>
                  </a:prstClr>
                </a:solidFill>
                <a:latin typeface="Century Gothic" panose="020B0502020202020204" pitchFamily="34" charset="0"/>
              </a:rPr>
              <a:t>The main goals of WHO include fighting diseases, promoting health, developing healthcare systems, and addressing global health challenges. WHO plays a crucial role in monitoring and responding to epidemics, supports the development of medical research, and provides technical assistance to developing countries to improve their healthcare systems.</a:t>
            </a:r>
          </a:p>
          <a:p>
            <a:pPr lvl="0" algn="just">
              <a:lnSpc>
                <a:spcPct val="120000"/>
              </a:lnSpc>
              <a:defRPr/>
            </a:pPr>
            <a:endParaRPr lang="en-US" altLang="zh-CN" sz="1400" b="1" dirty="0">
              <a:solidFill>
                <a:prstClr val="white">
                  <a:lumMod val="50000"/>
                </a:prstClr>
              </a:solidFill>
              <a:latin typeface="Century Gothic" panose="020B0502020202020204" pitchFamily="34" charset="0"/>
            </a:endParaRPr>
          </a:p>
          <a:p>
            <a:pPr lvl="0" algn="just">
              <a:lnSpc>
                <a:spcPct val="120000"/>
              </a:lnSpc>
              <a:defRPr/>
            </a:pPr>
            <a:r>
              <a:rPr lang="en-US" altLang="zh-CN" sz="1400" b="1" dirty="0">
                <a:solidFill>
                  <a:prstClr val="white">
                    <a:lumMod val="50000"/>
                  </a:prstClr>
                </a:solidFill>
                <a:latin typeface="Century Gothic" panose="020B0502020202020204" pitchFamily="34" charset="0"/>
              </a:rPr>
              <a:t>The establishment of WHO represents an important step in international cooperation in the field of healthcare and has contributed to global efforts to improve the health of all people worldwide.</a:t>
            </a:r>
          </a:p>
        </p:txBody>
      </p:sp>
      <p:sp>
        <p:nvSpPr>
          <p:cNvPr id="11" name="PA-文本框 10"/>
          <p:cNvSpPr txBox="1"/>
          <p:nvPr>
            <p:custDataLst>
              <p:tags r:id="rId3"/>
            </p:custDataLst>
          </p:nvPr>
        </p:nvSpPr>
        <p:spPr>
          <a:xfrm>
            <a:off x="1802674" y="1120776"/>
            <a:ext cx="8766810" cy="706755"/>
          </a:xfrm>
          <a:prstGeom prst="rect">
            <a:avLst/>
          </a:prstGeom>
          <a:noFill/>
        </p:spPr>
        <p:txBody>
          <a:bodyPr wrap="none" rtlCol="0">
            <a:spAutoFit/>
          </a:bodyPr>
          <a:lstStyle/>
          <a:p>
            <a:pPr lvl="0" algn="l">
              <a:defRPr/>
            </a:pPr>
            <a:r>
              <a:rPr lang="en-U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sym typeface="+mn-ea"/>
              </a:rPr>
              <a:t>World Health Organization - </a:t>
            </a:r>
            <a:r>
              <a:rPr lang="sr-Latn-RS" altLang="en-US" sz="4000" dirty="0">
                <a:ln w="22225">
                  <a:solidFill>
                    <a:schemeClr val="accent2"/>
                  </a:solidFill>
                  <a:prstDash val="solid"/>
                </a:ln>
                <a:solidFill>
                  <a:schemeClr val="accent2">
                    <a:lumMod val="40000"/>
                    <a:lumOff val="60000"/>
                  </a:schemeClr>
                </a:solidFill>
                <a:effectLst/>
                <a:latin typeface="Century Gothic" panose="020B0502020202020204" pitchFamily="34" charset="0"/>
                <a:sym typeface="+mn-ea"/>
              </a:rPr>
              <a:t>(</a:t>
            </a:r>
            <a:r>
              <a:rPr lang="en-U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sym typeface="+mn-ea"/>
              </a:rPr>
              <a:t>WHO)</a:t>
            </a:r>
            <a:endParaRPr lang="en-US" altLang="zh-CN" sz="4000" dirty="0">
              <a:ln w="22225">
                <a:solidFill>
                  <a:schemeClr val="accent2"/>
                </a:solidFill>
                <a:prstDash val="solid"/>
              </a:ln>
              <a:solidFill>
                <a:schemeClr val="accent2">
                  <a:lumMod val="40000"/>
                  <a:lumOff val="60000"/>
                </a:schemeClr>
              </a:solidFill>
              <a:effectLst/>
              <a:latin typeface="Century Gothic" panose="020B0502020202020204" pitchFamily="34" charset="0"/>
              <a:ea typeface="Microsoft YaHei" panose="020B0503020204020204" charset="-122"/>
              <a:sym typeface="+mn-ea"/>
            </a:endParaRPr>
          </a:p>
        </p:txBody>
      </p:sp>
      <p:pic>
        <p:nvPicPr>
          <p:cNvPr id="23" name="Content Placeholder 22" descr="graphoid-removebg-preview"/>
          <p:cNvPicPr>
            <a:picLocks noGrp="1" noChangeAspect="1"/>
          </p:cNvPicPr>
          <p:nvPr>
            <p:ph idx="1"/>
          </p:nvPr>
        </p:nvPicPr>
        <p:blipFill>
          <a:blip r:embed="rId9" cstate="print"/>
          <a:srcRect t="29607" r="77094" b="53845"/>
          <a:stretch>
            <a:fillRect/>
          </a:stretch>
        </p:blipFill>
        <p:spPr>
          <a:xfrm>
            <a:off x="2138680" y="2640330"/>
            <a:ext cx="1232535" cy="13049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2" cstate="prin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2" name="PA-矩形 1"/>
          <p:cNvSpPr/>
          <p:nvPr>
            <p:custDataLst>
              <p:tags r:id="rId1"/>
            </p:custDataLst>
          </p:nvPr>
        </p:nvSpPr>
        <p:spPr>
          <a:xfrm>
            <a:off x="338219" y="365125"/>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PA-组合 52"/>
          <p:cNvGrpSpPr/>
          <p:nvPr>
            <p:custDataLst>
              <p:tags r:id="rId2"/>
            </p:custDataLst>
          </p:nvPr>
        </p:nvGrpSpPr>
        <p:grpSpPr>
          <a:xfrm>
            <a:off x="3470759" y="707100"/>
            <a:ext cx="5250180" cy="847954"/>
            <a:chOff x="4679447" y="1290798"/>
            <a:chExt cx="5250180" cy="847954"/>
          </a:xfrm>
        </p:grpSpPr>
        <p:sp>
          <p:nvSpPr>
            <p:cNvPr id="54" name="PA-文本框 53"/>
            <p:cNvSpPr txBox="1"/>
            <p:nvPr>
              <p:custDataLst>
                <p:tags r:id="rId19"/>
              </p:custDataLst>
            </p:nvPr>
          </p:nvSpPr>
          <p:spPr>
            <a:xfrm>
              <a:off x="5373378" y="1290798"/>
              <a:ext cx="3862620" cy="46037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STRUCTURE</a:t>
              </a:r>
            </a:p>
          </p:txBody>
        </p:sp>
        <p:sp>
          <p:nvSpPr>
            <p:cNvPr id="55" name="PA-文本框 54"/>
            <p:cNvSpPr txBox="1"/>
            <p:nvPr>
              <p:custDataLst>
                <p:tags r:id="rId20"/>
              </p:custDataLst>
            </p:nvPr>
          </p:nvSpPr>
          <p:spPr>
            <a:xfrm>
              <a:off x="4679447" y="1747363"/>
              <a:ext cx="5250180" cy="39138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b="1" i="1" dirty="0">
                  <a:solidFill>
                    <a:schemeClr val="bg1">
                      <a:lumMod val="50000"/>
                    </a:schemeClr>
                  </a:solidFill>
                  <a:latin typeface="Century Gothic" panose="020B0502020202020204" pitchFamily="34" charset="0"/>
                  <a:ea typeface="+mj-ea"/>
                </a:rPr>
                <a:t>WHO's organizational structure include</a:t>
              </a:r>
              <a:r>
                <a:rPr lang="sr-Latn-RS" altLang="en-US" b="1" i="1" dirty="0">
                  <a:solidFill>
                    <a:schemeClr val="bg1">
                      <a:lumMod val="50000"/>
                    </a:schemeClr>
                  </a:solidFill>
                  <a:latin typeface="Century Gothic" panose="020B0502020202020204" pitchFamily="34" charset="0"/>
                  <a:ea typeface="+mj-ea"/>
                </a:rPr>
                <a:t>:</a:t>
              </a:r>
            </a:p>
          </p:txBody>
        </p:sp>
      </p:grpSp>
      <p:sp>
        <p:nvSpPr>
          <p:cNvPr id="36" name="PA-椭圆 9"/>
          <p:cNvSpPr>
            <a:spLocks noChangeArrowheads="1"/>
          </p:cNvSpPr>
          <p:nvPr>
            <p:custDataLst>
              <p:tags r:id="rId3"/>
            </p:custDataLst>
          </p:nvPr>
        </p:nvSpPr>
        <p:spPr bwMode="auto">
          <a:xfrm>
            <a:off x="1191066" y="1799475"/>
            <a:ext cx="780168" cy="780168"/>
          </a:xfrm>
          <a:prstGeom prst="ellipse">
            <a:avLst/>
          </a:prstGeom>
          <a:solidFill>
            <a:srgbClr val="71A3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37" name="PA-椭圆 10"/>
          <p:cNvSpPr>
            <a:spLocks noChangeArrowheads="1"/>
          </p:cNvSpPr>
          <p:nvPr>
            <p:custDataLst>
              <p:tags r:id="rId4"/>
            </p:custDataLst>
          </p:nvPr>
        </p:nvSpPr>
        <p:spPr bwMode="auto">
          <a:xfrm>
            <a:off x="6214419" y="1798840"/>
            <a:ext cx="775036" cy="780168"/>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38" name="PA-椭圆 11"/>
          <p:cNvSpPr>
            <a:spLocks noChangeArrowheads="1"/>
          </p:cNvSpPr>
          <p:nvPr>
            <p:custDataLst>
              <p:tags r:id="rId5"/>
            </p:custDataLst>
          </p:nvPr>
        </p:nvSpPr>
        <p:spPr bwMode="auto">
          <a:xfrm>
            <a:off x="1191066" y="4203164"/>
            <a:ext cx="780168" cy="780168"/>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sp>
        <p:nvSpPr>
          <p:cNvPr id="39" name="PA-椭圆 12"/>
          <p:cNvSpPr>
            <a:spLocks noChangeArrowheads="1"/>
          </p:cNvSpPr>
          <p:nvPr>
            <p:custDataLst>
              <p:tags r:id="rId6"/>
            </p:custDataLst>
          </p:nvPr>
        </p:nvSpPr>
        <p:spPr bwMode="auto">
          <a:xfrm>
            <a:off x="6163619" y="4203164"/>
            <a:ext cx="775036" cy="780168"/>
          </a:xfrm>
          <a:prstGeom prst="ellipse">
            <a:avLst/>
          </a:prstGeom>
          <a:solidFill>
            <a:srgbClr val="71A3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icrosoft YaHei" panose="020B0503020204020204" charset="-122"/>
              <a:ea typeface="Microsoft YaHei" panose="020B0503020204020204" charset="-122"/>
              <a:sym typeface="Microsoft YaHei" panose="020B0503020204020204" charset="-122"/>
            </a:endParaRPr>
          </a:p>
        </p:txBody>
      </p:sp>
      <p:grpSp>
        <p:nvGrpSpPr>
          <p:cNvPr id="44" name="PA-组合 43"/>
          <p:cNvGrpSpPr/>
          <p:nvPr>
            <p:custDataLst>
              <p:tags r:id="rId7"/>
            </p:custDataLst>
          </p:nvPr>
        </p:nvGrpSpPr>
        <p:grpSpPr>
          <a:xfrm>
            <a:off x="2221743" y="1602150"/>
            <a:ext cx="3818776" cy="2224301"/>
            <a:chOff x="7523108" y="3058641"/>
            <a:chExt cx="2241974" cy="2224301"/>
          </a:xfrm>
        </p:grpSpPr>
        <p:sp>
          <p:nvSpPr>
            <p:cNvPr id="45" name="PA-矩形 44"/>
            <p:cNvSpPr/>
            <p:nvPr>
              <p:custDataLst>
                <p:tags r:id="rId17"/>
              </p:custDataLst>
            </p:nvPr>
          </p:nvSpPr>
          <p:spPr>
            <a:xfrm>
              <a:off x="7523108" y="3058641"/>
              <a:ext cx="2241974"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General Assembly</a:t>
              </a:r>
              <a:r>
                <a:rPr lang="zh-CN" altLang="en-US" sz="2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t>
              </a:r>
              <a:endParaRPr lang="zh-CN" altLang="en-US" sz="2400" dirty="0">
                <a:latin typeface="Microsoft YaHei" panose="020B0503020204020204" charset="-122"/>
                <a:ea typeface="Microsoft YaHei" panose="020B0503020204020204" charset="-122"/>
                <a:sym typeface="Microsoft YaHei" panose="020B0503020204020204" charset="-122"/>
              </a:endParaRPr>
            </a:p>
          </p:txBody>
        </p:sp>
        <p:sp>
          <p:nvSpPr>
            <p:cNvPr id="46" name="PA-文本框 45"/>
            <p:cNvSpPr txBox="1"/>
            <p:nvPr>
              <p:custDataLst>
                <p:tags r:id="rId18"/>
              </p:custDataLst>
            </p:nvPr>
          </p:nvSpPr>
          <p:spPr>
            <a:xfrm>
              <a:off x="7523109" y="3641467"/>
              <a:ext cx="2027938" cy="164147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WHO General Assembly consists of all member states and meets annually. Important decisions, budgets, and policies are adopted during these sessions, with each member state having the right to vote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47" name="PA-组合 46"/>
          <p:cNvGrpSpPr/>
          <p:nvPr>
            <p:custDataLst>
              <p:tags r:id="rId8"/>
            </p:custDataLst>
          </p:nvPr>
        </p:nvGrpSpPr>
        <p:grpSpPr>
          <a:xfrm>
            <a:off x="2221108" y="3927237"/>
            <a:ext cx="3818776" cy="2434486"/>
            <a:chOff x="7523108" y="3005936"/>
            <a:chExt cx="2241974" cy="2434486"/>
          </a:xfrm>
        </p:grpSpPr>
        <p:sp>
          <p:nvSpPr>
            <p:cNvPr id="48" name="PA-矩形 47"/>
            <p:cNvSpPr/>
            <p:nvPr>
              <p:custDataLst>
                <p:tags r:id="rId15"/>
              </p:custDataLst>
            </p:nvPr>
          </p:nvSpPr>
          <p:spPr>
            <a:xfrm>
              <a:off x="7523108" y="3005936"/>
              <a:ext cx="2241974" cy="46037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Executive Board</a:t>
              </a:r>
              <a:endParaRPr lang="zh-CN" altLang="en-US" sz="2000" dirty="0">
                <a:latin typeface="Microsoft YaHei" panose="020B0503020204020204" charset="-122"/>
                <a:ea typeface="Microsoft YaHei" panose="020B0503020204020204" charset="-122"/>
                <a:sym typeface="Microsoft YaHei" panose="020B0503020204020204" charset="-122"/>
              </a:endParaRPr>
            </a:p>
          </p:txBody>
        </p:sp>
        <p:sp>
          <p:nvSpPr>
            <p:cNvPr id="49" name="PA-文本框 48"/>
            <p:cNvSpPr txBox="1"/>
            <p:nvPr>
              <p:custDataLst>
                <p:tags r:id="rId16"/>
              </p:custDataLst>
            </p:nvPr>
          </p:nvSpPr>
          <p:spPr>
            <a:xfrm>
              <a:off x="7523109" y="3540502"/>
              <a:ext cx="2027938" cy="189992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WHO Executive Board comprises 34 members elected from among the member states at the General Assembly. This board carries out key functions in managing the organization between General Assembly sessions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50" name="PA-组合 49"/>
          <p:cNvGrpSpPr/>
          <p:nvPr>
            <p:custDataLst>
              <p:tags r:id="rId9"/>
            </p:custDataLst>
          </p:nvPr>
        </p:nvGrpSpPr>
        <p:grpSpPr>
          <a:xfrm>
            <a:off x="7101953" y="1572288"/>
            <a:ext cx="4029085" cy="2358833"/>
            <a:chOff x="7487512" y="2924004"/>
            <a:chExt cx="2365445" cy="2358833"/>
          </a:xfrm>
        </p:grpSpPr>
        <p:sp>
          <p:nvSpPr>
            <p:cNvPr id="51" name="PA-矩形 50"/>
            <p:cNvSpPr/>
            <p:nvPr>
              <p:custDataLst>
                <p:tags r:id="rId13"/>
              </p:custDataLst>
            </p:nvPr>
          </p:nvSpPr>
          <p:spPr>
            <a:xfrm>
              <a:off x="7487512" y="2924004"/>
              <a:ext cx="2241974" cy="46037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Director-General</a:t>
              </a:r>
              <a:endParaRPr lang="zh-CN" altLang="en-US" sz="2000" dirty="0">
                <a:latin typeface="Microsoft YaHei" panose="020B0503020204020204" charset="-122"/>
                <a:ea typeface="Microsoft YaHei" panose="020B0503020204020204" charset="-122"/>
                <a:sym typeface="Microsoft YaHei" panose="020B0503020204020204" charset="-122"/>
              </a:endParaRPr>
            </a:p>
          </p:txBody>
        </p:sp>
        <p:sp>
          <p:nvSpPr>
            <p:cNvPr id="52" name="PA-文本框 51"/>
            <p:cNvSpPr txBox="1"/>
            <p:nvPr>
              <p:custDataLst>
                <p:tags r:id="rId14"/>
              </p:custDataLst>
            </p:nvPr>
          </p:nvSpPr>
          <p:spPr>
            <a:xfrm>
              <a:off x="7495149" y="3402707"/>
              <a:ext cx="2357808" cy="18801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Director-General is the highest executive officer of WHO and is responsible for leading the organization. The Director-General is elected for a five-year term and holds significant authority in decision-making and managing the organization's programs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grpSp>
        <p:nvGrpSpPr>
          <p:cNvPr id="3" name="PA-组合 2"/>
          <p:cNvGrpSpPr/>
          <p:nvPr>
            <p:custDataLst>
              <p:tags r:id="rId10"/>
            </p:custDataLst>
          </p:nvPr>
        </p:nvGrpSpPr>
        <p:grpSpPr>
          <a:xfrm>
            <a:off x="7107076" y="4157424"/>
            <a:ext cx="4025150" cy="2308602"/>
            <a:chOff x="7490147" y="3099598"/>
            <a:chExt cx="2363135" cy="2308602"/>
          </a:xfrm>
        </p:grpSpPr>
        <p:sp>
          <p:nvSpPr>
            <p:cNvPr id="4" name="PA-矩形 3"/>
            <p:cNvSpPr/>
            <p:nvPr>
              <p:custDataLst>
                <p:tags r:id="rId11"/>
              </p:custDataLst>
            </p:nvPr>
          </p:nvSpPr>
          <p:spPr>
            <a:xfrm>
              <a:off x="7490147" y="3099598"/>
              <a:ext cx="2241974" cy="46037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Regional Offices</a:t>
              </a:r>
              <a:endParaRPr lang="zh-CN" altLang="en-US" sz="2000" dirty="0">
                <a:latin typeface="Microsoft YaHei" panose="020B0503020204020204" charset="-122"/>
                <a:ea typeface="Microsoft YaHei" panose="020B0503020204020204" charset="-122"/>
                <a:sym typeface="Microsoft YaHei" panose="020B0503020204020204" charset="-122"/>
              </a:endParaRPr>
            </a:p>
          </p:txBody>
        </p:sp>
        <p:sp>
          <p:nvSpPr>
            <p:cNvPr id="5" name="PA-文本框 4"/>
            <p:cNvSpPr txBox="1"/>
            <p:nvPr>
              <p:custDataLst>
                <p:tags r:id="rId12"/>
              </p:custDataLst>
            </p:nvPr>
          </p:nvSpPr>
          <p:spPr>
            <a:xfrm>
              <a:off x="7502010" y="3508280"/>
              <a:ext cx="2351272" cy="189992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WHO has six regional offices covering various parts of the world, including Africa, the Americas, Europe, Southeast Asia, the Western Pacific, and the Eastern Mediterranean. These regional offices work on adapting global programs and guidelines to the specific needs of their regions</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grpSp>
      <p:pic>
        <p:nvPicPr>
          <p:cNvPr id="6" name="Content Placeholder 5" descr="graphoid-removebg-preview"/>
          <p:cNvPicPr>
            <a:picLocks noGrp="1" noChangeAspect="1"/>
          </p:cNvPicPr>
          <p:nvPr>
            <p:ph idx="1"/>
          </p:nvPr>
        </p:nvPicPr>
        <p:blipFill>
          <a:blip r:embed="rId23" cstate="print"/>
          <a:srcRect l="23145" t="61769" r="60208" b="20517"/>
          <a:stretch>
            <a:fillRect/>
          </a:stretch>
        </p:blipFill>
        <p:spPr>
          <a:xfrm>
            <a:off x="1271270" y="1812290"/>
            <a:ext cx="619760" cy="770890"/>
          </a:xfrm>
          <a:prstGeom prst="rect">
            <a:avLst/>
          </a:prstGeom>
        </p:spPr>
      </p:pic>
      <p:pic>
        <p:nvPicPr>
          <p:cNvPr id="8" name="Picture 7" descr="graphoid-removebg-preview"/>
          <p:cNvPicPr>
            <a:picLocks noChangeAspect="1"/>
          </p:cNvPicPr>
          <p:nvPr/>
        </p:nvPicPr>
        <p:blipFill>
          <a:blip r:embed="rId23" cstate="print"/>
          <a:srcRect l="22554" t="25235" r="60390" b="49099"/>
          <a:stretch>
            <a:fillRect/>
          </a:stretch>
        </p:blipFill>
        <p:spPr>
          <a:xfrm>
            <a:off x="1175385" y="3826510"/>
            <a:ext cx="750570" cy="1320165"/>
          </a:xfrm>
          <a:prstGeom prst="rect">
            <a:avLst/>
          </a:prstGeom>
        </p:spPr>
      </p:pic>
      <p:pic>
        <p:nvPicPr>
          <p:cNvPr id="9" name="Picture 8" descr="graphoid-removebg-preview"/>
          <p:cNvPicPr>
            <a:picLocks noChangeAspect="1"/>
          </p:cNvPicPr>
          <p:nvPr/>
        </p:nvPicPr>
        <p:blipFill>
          <a:blip r:embed="rId23" cstate="print"/>
          <a:srcRect l="75599" t="29185" b="50691"/>
          <a:stretch>
            <a:fillRect/>
          </a:stretch>
        </p:blipFill>
        <p:spPr>
          <a:xfrm>
            <a:off x="6217920" y="1831975"/>
            <a:ext cx="758825" cy="731520"/>
          </a:xfrm>
          <a:prstGeom prst="rect">
            <a:avLst/>
          </a:prstGeom>
        </p:spPr>
      </p:pic>
      <p:pic>
        <p:nvPicPr>
          <p:cNvPr id="10" name="Picture 9" descr="graphoid-removebg-preview"/>
          <p:cNvPicPr>
            <a:picLocks noChangeAspect="1"/>
          </p:cNvPicPr>
          <p:nvPr/>
        </p:nvPicPr>
        <p:blipFill>
          <a:blip r:embed="rId23" cstate="print"/>
          <a:srcRect l="79062" t="61914" r="1154" b="20506"/>
          <a:stretch>
            <a:fillRect/>
          </a:stretch>
        </p:blipFill>
        <p:spPr>
          <a:xfrm>
            <a:off x="6247130" y="4210685"/>
            <a:ext cx="743585" cy="7727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0" y="1622279"/>
            <a:ext cx="3686629" cy="1429658"/>
            <a:chOff x="0" y="2714172"/>
            <a:chExt cx="3686629" cy="1429658"/>
          </a:xfrm>
        </p:grpSpPr>
        <p:sp>
          <p:nvSpPr>
            <p:cNvPr id="6" name="五边形 5"/>
            <p:cNvSpPr/>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9398323" y="3609364"/>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 name="Text Box 1"/>
          <p:cNvSpPr txBox="1"/>
          <p:nvPr/>
        </p:nvSpPr>
        <p:spPr>
          <a:xfrm>
            <a:off x="1999155" y="781157"/>
            <a:ext cx="8158480" cy="584775"/>
          </a:xfrm>
          <a:prstGeom prst="rect">
            <a:avLst/>
          </a:prstGeom>
          <a:noFill/>
        </p:spPr>
        <p:txBody>
          <a:bodyPr wrap="square" rtlCol="0">
            <a:spAutoFit/>
          </a:bodyPr>
          <a:lstStyle/>
          <a:p>
            <a:pPr algn="ctr"/>
            <a:r>
              <a:rPr lang="sr-Latn-RS" altLang="en-US" sz="3200" b="1" dirty="0">
                <a:solidFill>
                  <a:schemeClr val="accent1"/>
                </a:solidFill>
                <a:effectLst>
                  <a:outerShdw blurRad="38100" dist="25400" dir="5400000" algn="ctr" rotWithShape="0">
                    <a:srgbClr val="6E747A">
                      <a:alpha val="43000"/>
                    </a:srgbClr>
                  </a:outerShdw>
                </a:effectLst>
                <a:latin typeface="Century Gothic" panose="020B0502020202020204" pitchFamily="34" charset="0"/>
                <a:cs typeface="Century Gothic" panose="020B0502020202020204" pitchFamily="34" charset="0"/>
              </a:rPr>
              <a:t>ACTIVITIES OF THE WHO</a:t>
            </a:r>
          </a:p>
        </p:txBody>
      </p:sp>
      <p:sp>
        <p:nvSpPr>
          <p:cNvPr id="10" name="Text Box 9"/>
          <p:cNvSpPr txBox="1"/>
          <p:nvPr/>
        </p:nvSpPr>
        <p:spPr>
          <a:xfrm>
            <a:off x="6267450" y="2017395"/>
            <a:ext cx="3529330"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Formulating global health policies</a:t>
            </a:r>
          </a:p>
        </p:txBody>
      </p:sp>
      <p:sp>
        <p:nvSpPr>
          <p:cNvPr id="11" name="Text Box 10"/>
          <p:cNvSpPr txBox="1"/>
          <p:nvPr/>
        </p:nvSpPr>
        <p:spPr>
          <a:xfrm>
            <a:off x="8499475" y="3933190"/>
            <a:ext cx="2839720" cy="1476375"/>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International cooperation, exchange of experiences, and information sharing</a:t>
            </a:r>
          </a:p>
        </p:txBody>
      </p:sp>
      <p:sp>
        <p:nvSpPr>
          <p:cNvPr id="12" name="Text Box 11"/>
          <p:cNvSpPr txBox="1"/>
          <p:nvPr/>
        </p:nvSpPr>
        <p:spPr>
          <a:xfrm>
            <a:off x="4596765" y="4194175"/>
            <a:ext cx="2999105"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Developing information systems</a:t>
            </a:r>
          </a:p>
        </p:txBody>
      </p:sp>
      <p:sp>
        <p:nvSpPr>
          <p:cNvPr id="14" name="Freeform 7"/>
          <p:cNvSpPr/>
          <p:nvPr/>
        </p:nvSpPr>
        <p:spPr>
          <a:xfrm>
            <a:off x="2034353" y="4988078"/>
            <a:ext cx="8946777"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dirty="0">
              <a:solidFill>
                <a:prstClr val="black"/>
              </a:solidFill>
              <a:latin typeface="Roboto Lt" pitchFamily="2" charset="0"/>
              <a:ea typeface="Roboto Lt" pitchFamily="2" charset="0"/>
              <a:cs typeface="+mn-ea"/>
              <a:sym typeface="Roboto Lt" pitchFamily="2" charset="0"/>
            </a:endParaRPr>
          </a:p>
        </p:txBody>
      </p:sp>
      <p:sp>
        <p:nvSpPr>
          <p:cNvPr id="15" name="椭圆 34"/>
          <p:cNvSpPr/>
          <p:nvPr/>
        </p:nvSpPr>
        <p:spPr>
          <a:xfrm>
            <a:off x="3484702" y="4988078"/>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6" name="椭圆 35"/>
          <p:cNvSpPr/>
          <p:nvPr/>
        </p:nvSpPr>
        <p:spPr>
          <a:xfrm>
            <a:off x="6163065" y="4993411"/>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7" name="椭圆 36"/>
          <p:cNvSpPr/>
          <p:nvPr/>
        </p:nvSpPr>
        <p:spPr>
          <a:xfrm>
            <a:off x="8841428" y="5875044"/>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18" name="Freeform 7"/>
          <p:cNvSpPr/>
          <p:nvPr/>
        </p:nvSpPr>
        <p:spPr>
          <a:xfrm>
            <a:off x="2392493" y="2707793"/>
            <a:ext cx="8946777"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dirty="0">
              <a:solidFill>
                <a:prstClr val="black"/>
              </a:solidFill>
              <a:latin typeface="Roboto Lt" pitchFamily="2" charset="0"/>
              <a:ea typeface="Roboto Lt" pitchFamily="2" charset="0"/>
              <a:cs typeface="+mn-ea"/>
              <a:sym typeface="Roboto Lt" pitchFamily="2" charset="0"/>
            </a:endParaRPr>
          </a:p>
        </p:txBody>
      </p:sp>
      <p:sp>
        <p:nvSpPr>
          <p:cNvPr id="19" name="椭圆 34"/>
          <p:cNvSpPr/>
          <p:nvPr/>
        </p:nvSpPr>
        <p:spPr>
          <a:xfrm>
            <a:off x="3842842" y="2707793"/>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0" name="椭圆 35"/>
          <p:cNvSpPr/>
          <p:nvPr/>
        </p:nvSpPr>
        <p:spPr>
          <a:xfrm>
            <a:off x="6521205" y="2713126"/>
            <a:ext cx="216000" cy="216000"/>
          </a:xfrm>
          <a:prstGeom prst="ellipse">
            <a:avLst/>
          </a:prstGeom>
          <a:solidFill>
            <a:schemeClr val="accent1">
              <a:lumMod val="60000"/>
              <a:lumOff val="40000"/>
            </a:schemeClr>
          </a:solidFill>
          <a:ln>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prstClr val="white"/>
              </a:solidFill>
              <a:latin typeface="Roboto Lt" pitchFamily="2" charset="0"/>
              <a:cs typeface="+mn-ea"/>
              <a:sym typeface="Roboto Lt" pitchFamily="2" charset="0"/>
            </a:endParaRPr>
          </a:p>
        </p:txBody>
      </p:sp>
      <p:sp>
        <p:nvSpPr>
          <p:cNvPr id="21" name="Text Box 20"/>
          <p:cNvSpPr txBox="1"/>
          <p:nvPr/>
        </p:nvSpPr>
        <p:spPr>
          <a:xfrm>
            <a:off x="3175000" y="3180080"/>
            <a:ext cx="3660775" cy="645160"/>
          </a:xfrm>
          <a:prstGeom prst="rect">
            <a:avLst/>
          </a:prstGeom>
          <a:noFill/>
        </p:spPr>
        <p:txBody>
          <a:bodyPr wrap="square" rtlCol="0">
            <a:spAutoFit/>
            <a:scene3d>
              <a:camera prst="orthographicFront"/>
              <a:lightRig rig="threePt" dir="t"/>
            </a:scene3d>
          </a:bodyPr>
          <a:lstStyle/>
          <a:p>
            <a:r>
              <a:rPr lang="en-US">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Assisting in the development of national health services</a:t>
            </a:r>
          </a:p>
        </p:txBody>
      </p:sp>
      <p:sp>
        <p:nvSpPr>
          <p:cNvPr id="22" name="Text Box 21"/>
          <p:cNvSpPr txBox="1"/>
          <p:nvPr/>
        </p:nvSpPr>
        <p:spPr>
          <a:xfrm>
            <a:off x="5042535" y="5743575"/>
            <a:ext cx="4015105" cy="645160"/>
          </a:xfrm>
          <a:prstGeom prst="rect">
            <a:avLst/>
          </a:prstGeom>
          <a:noFill/>
        </p:spPr>
        <p:txBody>
          <a:bodyPr wrap="square" rtlCol="0">
            <a:spAutoFit/>
            <a:scene3d>
              <a:camera prst="orthographicFront"/>
              <a:lightRig rig="threePt" dir="t"/>
            </a:scene3d>
          </a:bodyPr>
          <a:lstStyle/>
          <a:p>
            <a:r>
              <a:rPr lang="en-US" dirty="0">
                <a:ln w="22225">
                  <a:solidFill>
                    <a:schemeClr val="accent2"/>
                  </a:solidFill>
                  <a:prstDash val="solid"/>
                </a:ln>
                <a:solidFill>
                  <a:schemeClr val="accent2">
                    <a:lumMod val="40000"/>
                    <a:lumOff val="60000"/>
                  </a:schemeClr>
                </a:solidFill>
                <a:effectLst/>
                <a:latin typeface="Century Gothic" panose="020B0502020202020204" pitchFamily="34" charset="0"/>
                <a:cs typeface="Century Gothic" panose="020B0502020202020204" pitchFamily="34" charset="0"/>
              </a:rPr>
              <a:t>Combating infectious and non-communicable diseases </a:t>
            </a:r>
          </a:p>
        </p:txBody>
      </p:sp>
      <p:pic>
        <p:nvPicPr>
          <p:cNvPr id="23" name="Content Placeholder 22" descr="graphoid-removebg-preview"/>
          <p:cNvPicPr>
            <a:picLocks noGrp="1" noChangeAspect="1"/>
          </p:cNvPicPr>
          <p:nvPr>
            <p:ph idx="1"/>
          </p:nvPr>
        </p:nvPicPr>
        <p:blipFill>
          <a:blip r:embed="rId3" cstate="print"/>
          <a:srcRect t="29607" r="77094" b="53845"/>
          <a:stretch>
            <a:fillRect/>
          </a:stretch>
        </p:blipFill>
        <p:spPr>
          <a:xfrm>
            <a:off x="2179955" y="1943735"/>
            <a:ext cx="1250315" cy="10560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graphicFrame>
        <p:nvGraphicFramePr>
          <p:cNvPr id="61443" name="Content Placeholder 61442"/>
          <p:cNvGraphicFramePr>
            <a:graphicFrameLocks noGrp="1"/>
          </p:cNvGraphicFramePr>
          <p:nvPr>
            <p:ph idx="1"/>
            <p:extLst>
              <p:ext uri="{D42A27DB-BD31-4B8C-83A1-F6EECF244321}">
                <p14:modId xmlns:p14="http://schemas.microsoft.com/office/powerpoint/2010/main" xmlns="" val="1985973197"/>
              </p:ext>
            </p:extLst>
          </p:nvPr>
        </p:nvGraphicFramePr>
        <p:xfrm>
          <a:off x="1930400" y="517525"/>
          <a:ext cx="8798559" cy="6340475"/>
        </p:xfrm>
        <a:graphic>
          <a:graphicData uri="http://schemas.openxmlformats.org/drawingml/2006/table">
            <a:tbl>
              <a:tblPr>
                <a:tableStyleId>{284E427A-3D55-4303-BF80-6455036E1DE7}</a:tableStyleId>
              </a:tblPr>
              <a:tblGrid>
                <a:gridCol w="1766815">
                  <a:extLst>
                    <a:ext uri="{9D8B030D-6E8A-4147-A177-3AD203B41FA5}">
                      <a16:colId xmlns:a16="http://schemas.microsoft.com/office/drawing/2014/main" xmlns="" val="20000"/>
                    </a:ext>
                  </a:extLst>
                </a:gridCol>
                <a:gridCol w="7031744">
                  <a:extLst>
                    <a:ext uri="{9D8B030D-6E8A-4147-A177-3AD203B41FA5}">
                      <a16:colId xmlns:a16="http://schemas.microsoft.com/office/drawing/2014/main" xmlns="" val="20001"/>
                    </a:ext>
                  </a:extLst>
                </a:gridCol>
              </a:tblGrid>
              <a:tr h="40132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RS" altLang="sr-Cyrl-CS" b="1" dirty="0">
                          <a:effectLst>
                            <a:outerShdw blurRad="38100" dist="25400" dir="5400000" algn="ctr" rotWithShape="0">
                              <a:srgbClr val="6E747A">
                                <a:alpha val="43000"/>
                              </a:srgbClr>
                            </a:outerShdw>
                          </a:effectLst>
                        </a:rPr>
                        <a:t>Year</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Cyrl-CS" altLang="x-none" dirty="0"/>
                        <a:t> </a:t>
                      </a:r>
                      <a:r>
                        <a:rPr lang="sr-Latn-RS" altLang="sr-Cyrl-CS" b="1" dirty="0"/>
                        <a:t>A</a:t>
                      </a:r>
                      <a:r>
                        <a:rPr lang="sr-Cyrl-CS" altLang="x-none" b="1" dirty="0"/>
                        <a:t>chievements</a:t>
                      </a:r>
                    </a:p>
                  </a:txBody>
                  <a:tcPr>
                    <a:solidFill>
                      <a:schemeClr val="accent1">
                        <a:lumMod val="40000"/>
                        <a:lumOff val="60000"/>
                      </a:schemeClr>
                    </a:solidFill>
                  </a:tcPr>
                </a:tc>
                <a:extLst>
                  <a:ext uri="{0D108BD9-81ED-4DB2-BD59-A6C34878D82A}">
                    <a16:rowId xmlns:a16="http://schemas.microsoft.com/office/drawing/2014/main" xmlns="" val="10000"/>
                  </a:ext>
                </a:extLst>
              </a:tr>
              <a:tr h="9239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1974.</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lang="sr-Cyrl-CS" altLang="x-none" dirty="0"/>
                        <a:t>Expanded Immunization Program: </a:t>
                      </a:r>
                      <a:r>
                        <a:rPr lang="sr-Latn-RS" altLang="sr-Cyrl-CS" dirty="0"/>
                        <a:t>I</a:t>
                      </a:r>
                      <a:r>
                        <a:rPr lang="sr-Cyrl-CS" altLang="x-none" dirty="0"/>
                        <a:t>ncludes protection of children from poliomyelitis, measles, diphtheria, pertussis, tetanus, and tuberculosis</a:t>
                      </a:r>
                    </a:p>
                  </a:txBody>
                  <a:tcPr/>
                </a:tc>
                <a:extLst>
                  <a:ext uri="{0D108BD9-81ED-4DB2-BD59-A6C34878D82A}">
                    <a16:rowId xmlns:a16="http://schemas.microsoft.com/office/drawing/2014/main" xmlns="" val="10001"/>
                  </a:ext>
                </a:extLst>
              </a:tr>
              <a:tr h="92329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1977. </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altLang="x-none" dirty="0"/>
                        <a:t>"Health for All by the Year 2000" Resolution: aimed at achieving universal healthcare access and equity by the year 2000.</a:t>
                      </a:r>
                    </a:p>
                  </a:txBody>
                  <a:tcPr/>
                </a:tc>
                <a:extLst>
                  <a:ext uri="{0D108BD9-81ED-4DB2-BD59-A6C34878D82A}">
                    <a16:rowId xmlns:a16="http://schemas.microsoft.com/office/drawing/2014/main" xmlns="" val="10002"/>
                  </a:ext>
                </a:extLst>
              </a:tr>
              <a:tr h="9239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1978.</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altLang="x-none" dirty="0"/>
                        <a:t>Declaration of Primary Health Care, Alma-Ata:Alma-Ata, emphasized the importance of primary healthcare as the foundation of a healthcare system.</a:t>
                      </a:r>
                    </a:p>
                  </a:txBody>
                  <a:tcPr/>
                </a:tc>
                <a:extLst>
                  <a:ext uri="{0D108BD9-81ED-4DB2-BD59-A6C34878D82A}">
                    <a16:rowId xmlns:a16="http://schemas.microsoft.com/office/drawing/2014/main" xmlns="" val="10003"/>
                  </a:ext>
                </a:extLst>
              </a:tr>
              <a:tr h="92329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1980.</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altLang="x-none" dirty="0"/>
                        <a:t>Eradication of Smallpox</a:t>
                      </a:r>
                      <a:r>
                        <a:rPr lang="sr-Latn-RS" dirty="0"/>
                        <a:t>, whose last case was registered in 1977 in Ethiopia, marked a significant achievement in global health</a:t>
                      </a:r>
                    </a:p>
                  </a:txBody>
                  <a:tcPr/>
                </a:tc>
                <a:extLst>
                  <a:ext uri="{0D108BD9-81ED-4DB2-BD59-A6C34878D82A}">
                    <a16:rowId xmlns:a16="http://schemas.microsoft.com/office/drawing/2014/main" xmlns="" val="10004"/>
                  </a:ext>
                </a:extLst>
              </a:tr>
              <a:tr h="64643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1981.</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altLang="x-none" dirty="0"/>
                        <a:t>"Health for All by the Year 2000" Global Strategy: focused on improving health outcomes worldwide.</a:t>
                      </a:r>
                    </a:p>
                  </a:txBody>
                  <a:tcPr/>
                </a:tc>
                <a:extLst>
                  <a:ext uri="{0D108BD9-81ED-4DB2-BD59-A6C34878D82A}">
                    <a16:rowId xmlns:a16="http://schemas.microsoft.com/office/drawing/2014/main" xmlns="" val="10005"/>
                  </a:ext>
                </a:extLst>
              </a:tr>
              <a:tr h="39814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1984.</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lang="sr-Cyrl-CS" altLang="x-none" dirty="0"/>
                        <a:t>Vaccine Development Program</a:t>
                      </a:r>
                    </a:p>
                  </a:txBody>
                  <a:tcPr/>
                </a:tc>
                <a:extLst>
                  <a:ext uri="{0D108BD9-81ED-4DB2-BD59-A6C34878D82A}">
                    <a16:rowId xmlns:a16="http://schemas.microsoft.com/office/drawing/2014/main" xmlns="" val="10006"/>
                  </a:ext>
                </a:extLst>
              </a:tr>
              <a:tr h="40132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1986.</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lang="sr-Cyrl-CS" altLang="x-none" dirty="0"/>
                        <a:t>Charter on Health Improvement</a:t>
                      </a:r>
                    </a:p>
                  </a:txBody>
                  <a:tcPr/>
                </a:tc>
                <a:extLst>
                  <a:ext uri="{0D108BD9-81ED-4DB2-BD59-A6C34878D82A}">
                    <a16:rowId xmlns:a16="http://schemas.microsoft.com/office/drawing/2014/main" xmlns="" val="10007"/>
                  </a:ext>
                </a:extLst>
              </a:tr>
              <a:tr h="39751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1987.</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lang="sr-Cyrl-CS" altLang="x-none" dirty="0"/>
                        <a:t>Global AIDS Program</a:t>
                      </a:r>
                    </a:p>
                  </a:txBody>
                  <a:tcPr/>
                </a:tc>
                <a:extLst>
                  <a:ext uri="{0D108BD9-81ED-4DB2-BD59-A6C34878D82A}">
                    <a16:rowId xmlns:a16="http://schemas.microsoft.com/office/drawing/2014/main" xmlns="" val="10008"/>
                  </a:ext>
                </a:extLst>
              </a:tr>
              <a:tr h="40132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eaLnBrk="1" hangingPunct="1">
                        <a:buNone/>
                      </a:pPr>
                      <a:r>
                        <a:rPr lang="sr-Latn-CS" altLang="x-none" dirty="0"/>
                        <a:t>1998.</a:t>
                      </a:r>
                    </a:p>
                  </a:txBody>
                  <a:tcPr>
                    <a:solidFill>
                      <a:schemeClr val="accent1">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just" eaLnBrk="1" hangingPunct="1">
                        <a:buNone/>
                      </a:pPr>
                      <a:r>
                        <a:rPr lang="sr-Cyrl-CS" altLang="x-none" dirty="0"/>
                        <a:t>Health for All in the 21st Century</a:t>
                      </a:r>
                    </a:p>
                  </a:txBody>
                  <a:tcPr/>
                </a:tc>
                <a:extLst>
                  <a:ext uri="{0D108BD9-81ED-4DB2-BD59-A6C34878D82A}">
                    <a16:rowId xmlns:a16="http://schemas.microsoft.com/office/drawing/2014/main" xmlns="" val="10009"/>
                  </a:ext>
                </a:extLst>
              </a:tr>
            </a:tbl>
          </a:graphicData>
        </a:graphic>
      </p:graphicFrame>
      <p:sp>
        <p:nvSpPr>
          <p:cNvPr id="54" name="PA-文本框 53"/>
          <p:cNvSpPr txBox="1"/>
          <p:nvPr>
            <p:custDataLst>
              <p:tags r:id="rId1"/>
            </p:custDataLst>
          </p:nvPr>
        </p:nvSpPr>
        <p:spPr>
          <a:xfrm>
            <a:off x="4164330" y="57150"/>
            <a:ext cx="3862705" cy="46037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ACHIEVEMENTS</a:t>
            </a: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graphicFrame>
        <p:nvGraphicFramePr>
          <p:cNvPr id="62467" name="Content Placeholder 62466"/>
          <p:cNvGraphicFramePr>
            <a:graphicFrameLocks noGrp="1"/>
          </p:cNvGraphicFramePr>
          <p:nvPr>
            <p:ph idx="1"/>
            <p:extLst>
              <p:ext uri="{D42A27DB-BD31-4B8C-83A1-F6EECF244321}">
                <p14:modId xmlns:p14="http://schemas.microsoft.com/office/powerpoint/2010/main" xmlns="" val="1852506871"/>
              </p:ext>
            </p:extLst>
          </p:nvPr>
        </p:nvGraphicFramePr>
        <p:xfrm>
          <a:off x="2692400" y="747394"/>
          <a:ext cx="6492240" cy="5907407"/>
        </p:xfrm>
        <a:graphic>
          <a:graphicData uri="http://schemas.openxmlformats.org/drawingml/2006/table">
            <a:tbl>
              <a:tblPr>
                <a:tableStyleId>{69C7853C-536D-4A76-A0AE-DD22124D55A5}</a:tableStyleId>
              </a:tblPr>
              <a:tblGrid>
                <a:gridCol w="3258358">
                  <a:extLst>
                    <a:ext uri="{9D8B030D-6E8A-4147-A177-3AD203B41FA5}">
                      <a16:colId xmlns:a16="http://schemas.microsoft.com/office/drawing/2014/main" xmlns="" val="20000"/>
                    </a:ext>
                  </a:extLst>
                </a:gridCol>
                <a:gridCol w="1619908">
                  <a:extLst>
                    <a:ext uri="{9D8B030D-6E8A-4147-A177-3AD203B41FA5}">
                      <a16:colId xmlns:a16="http://schemas.microsoft.com/office/drawing/2014/main" xmlns="" val="20001"/>
                    </a:ext>
                  </a:extLst>
                </a:gridCol>
                <a:gridCol w="1613974">
                  <a:extLst>
                    <a:ext uri="{9D8B030D-6E8A-4147-A177-3AD203B41FA5}">
                      <a16:colId xmlns:a16="http://schemas.microsoft.com/office/drawing/2014/main" xmlns="" val="20002"/>
                    </a:ext>
                  </a:extLst>
                </a:gridCol>
              </a:tblGrid>
              <a:tr h="51964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r>
                        <a:rPr lang="sr-Latn-RS" altLang="sr-Cyrl-CS" b="1" dirty="0"/>
                        <a:t>Name</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r>
                        <a:rPr lang="sr-Latn-RS" altLang="sr-Cyrl-CS" b="1" dirty="0"/>
                        <a:t>Year</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r>
                        <a:rPr lang="sr-Latn-RS" altLang="sr-Cyrl-CS" b="1" dirty="0"/>
                        <a:t>Residence</a:t>
                      </a:r>
                    </a:p>
                  </a:txBody>
                  <a:tcPr>
                    <a:solidFill>
                      <a:schemeClr val="accent3">
                        <a:lumMod val="40000"/>
                        <a:lumOff val="60000"/>
                      </a:schemeClr>
                    </a:solidFill>
                  </a:tcPr>
                </a:tc>
                <a:extLst>
                  <a:ext uri="{0D108BD9-81ED-4DB2-BD59-A6C34878D82A}">
                    <a16:rowId xmlns:a16="http://schemas.microsoft.com/office/drawing/2014/main" xmlns="" val="10000"/>
                  </a:ext>
                </a:extLst>
              </a:tr>
              <a:tr h="96846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UNICEF</a:t>
                      </a:r>
                    </a:p>
                    <a:p>
                      <a:pPr lvl="0" algn="ctr">
                        <a:buNone/>
                      </a:pPr>
                      <a:endParaRPr lang="sr-Latn-CS" altLang="x-none"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1946.</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RS" altLang="sr-Cyrl-CS" dirty="0"/>
                    </a:p>
                    <a:p>
                      <a:pPr lvl="0" algn="ctr" eaLnBrk="1" hangingPunct="1">
                        <a:buNone/>
                      </a:pPr>
                      <a:r>
                        <a:rPr lang="sr-Latn-RS" altLang="sr-Cyrl-CS" dirty="0"/>
                        <a:t>New York</a:t>
                      </a:r>
                    </a:p>
                  </a:txBody>
                  <a:tcPr>
                    <a:solidFill>
                      <a:schemeClr val="accent3">
                        <a:lumMod val="40000"/>
                        <a:lumOff val="60000"/>
                      </a:schemeClr>
                    </a:solidFill>
                  </a:tcPr>
                </a:tc>
                <a:extLst>
                  <a:ext uri="{0D108BD9-81ED-4DB2-BD59-A6C34878D82A}">
                    <a16:rowId xmlns:a16="http://schemas.microsoft.com/office/drawing/2014/main" xmlns="" val="10001"/>
                  </a:ext>
                </a:extLst>
              </a:tr>
              <a:tr h="1241191">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ILO</a:t>
                      </a:r>
                    </a:p>
                    <a:p>
                      <a:pPr lvl="0" algn="ctr">
                        <a:buNone/>
                      </a:pPr>
                      <a:endParaRPr lang="sr-Latn-CS" altLang="x-none"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1946.</a:t>
                      </a:r>
                    </a:p>
                    <a:p>
                      <a:pPr lvl="0" algn="ctr" eaLnBrk="1" hangingPunct="1">
                        <a:buNone/>
                      </a:pPr>
                      <a:endParaRPr lang="sr-Latn-CS" altLang="x-none" sz="1400"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Cyrl-CS" altLang="x-none" dirty="0"/>
                    </a:p>
                    <a:p>
                      <a:pPr lvl="0" algn="ctr" eaLnBrk="1" hangingPunct="1">
                        <a:buNone/>
                      </a:pPr>
                      <a:r>
                        <a:rPr lang="sr-Cyrl-CS" altLang="x-none" dirty="0"/>
                        <a:t>Geneva</a:t>
                      </a:r>
                    </a:p>
                  </a:txBody>
                  <a:tcPr>
                    <a:solidFill>
                      <a:schemeClr val="accent3">
                        <a:lumMod val="40000"/>
                        <a:lumOff val="60000"/>
                      </a:schemeClr>
                    </a:solidFill>
                  </a:tcPr>
                </a:tc>
                <a:extLst>
                  <a:ext uri="{0D108BD9-81ED-4DB2-BD59-A6C34878D82A}">
                    <a16:rowId xmlns:a16="http://schemas.microsoft.com/office/drawing/2014/main" xmlns="" val="10002"/>
                  </a:ext>
                </a:extLst>
              </a:tr>
              <a:tr h="969122">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FAO</a:t>
                      </a:r>
                    </a:p>
                    <a:p>
                      <a:pPr lvl="0" algn="ctr">
                        <a:buNone/>
                      </a:pPr>
                      <a:endParaRPr lang="sr-Latn-CS" altLang="x-none"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1945.</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RS" altLang="sr-Cyrl-CS" dirty="0"/>
                    </a:p>
                    <a:p>
                      <a:pPr lvl="0" algn="ctr" eaLnBrk="1" hangingPunct="1">
                        <a:buNone/>
                      </a:pPr>
                      <a:r>
                        <a:rPr lang="sr-Latn-RS" altLang="sr-Cyrl-CS" dirty="0"/>
                        <a:t>Rome</a:t>
                      </a:r>
                    </a:p>
                  </a:txBody>
                  <a:tcPr>
                    <a:solidFill>
                      <a:schemeClr val="accent3">
                        <a:lumMod val="40000"/>
                        <a:lumOff val="60000"/>
                      </a:schemeClr>
                    </a:solidFill>
                  </a:tcPr>
                </a:tc>
                <a:extLst>
                  <a:ext uri="{0D108BD9-81ED-4DB2-BD59-A6C34878D82A}">
                    <a16:rowId xmlns:a16="http://schemas.microsoft.com/office/drawing/2014/main" xmlns="" val="10003"/>
                  </a:ext>
                </a:extLst>
              </a:tr>
              <a:tr h="1240529">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UNESCO</a:t>
                      </a:r>
                    </a:p>
                    <a:p>
                      <a:pPr lvl="0" algn="ctr">
                        <a:buNone/>
                      </a:pPr>
                      <a:endParaRPr lang="sr-Latn-CS" altLang="x-none"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1946.</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RS" altLang="sr-Latn-CS" dirty="0"/>
                    </a:p>
                    <a:p>
                      <a:pPr lvl="0" algn="ctr" eaLnBrk="1" hangingPunct="1">
                        <a:buNone/>
                      </a:pPr>
                      <a:r>
                        <a:rPr lang="sr-Latn-RS" altLang="sr-Latn-CS" dirty="0"/>
                        <a:t>Paris</a:t>
                      </a:r>
                    </a:p>
                  </a:txBody>
                  <a:tcPr>
                    <a:solidFill>
                      <a:schemeClr val="accent3">
                        <a:lumMod val="40000"/>
                        <a:lumOff val="60000"/>
                      </a:schemeClr>
                    </a:solidFill>
                  </a:tcPr>
                </a:tc>
                <a:extLst>
                  <a:ext uri="{0D108BD9-81ED-4DB2-BD59-A6C34878D82A}">
                    <a16:rowId xmlns:a16="http://schemas.microsoft.com/office/drawing/2014/main" xmlns="" val="10004"/>
                  </a:ext>
                </a:extLst>
              </a:tr>
              <a:tr h="96846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UNHCR</a:t>
                      </a:r>
                    </a:p>
                    <a:p>
                      <a:pPr lvl="0" algn="ctr">
                        <a:buNone/>
                      </a:pPr>
                      <a:endParaRPr lang="sr-Latn-CS" altLang="x-none" dirty="0"/>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CS" altLang="x-none" dirty="0"/>
                    </a:p>
                    <a:p>
                      <a:pPr lvl="0" algn="ctr" eaLnBrk="1" hangingPunct="1">
                        <a:buNone/>
                      </a:pPr>
                      <a:r>
                        <a:rPr lang="sr-Latn-CS" altLang="x-none" dirty="0"/>
                        <a:t>1948.</a:t>
                      </a:r>
                    </a:p>
                  </a:txBody>
                  <a:tcPr>
                    <a:solidFill>
                      <a:schemeClr val="accent3">
                        <a:lumMod val="40000"/>
                        <a:lumOff val="6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omic Sans MS" panose="030F0702030302020204" pitchFamily="66"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omic Sans MS" panose="030F0702030302020204" pitchFamily="66" charset="0"/>
                          <a:ea typeface="+mn-ea"/>
                          <a:cs typeface="+mn-cs"/>
                        </a:defRPr>
                      </a:lvl5pPr>
                    </a:lstStyle>
                    <a:p>
                      <a:pPr lvl="0" algn="ctr" eaLnBrk="1" hangingPunct="1">
                        <a:buNone/>
                      </a:pPr>
                      <a:endParaRPr lang="sr-Latn-RS" altLang="sr-Latn-CS" dirty="0"/>
                    </a:p>
                    <a:p>
                      <a:pPr lvl="0" algn="ctr" eaLnBrk="1" hangingPunct="1">
                        <a:buNone/>
                      </a:pPr>
                      <a:r>
                        <a:rPr lang="sr-Latn-RS" altLang="sr-Latn-CS" dirty="0"/>
                        <a:t>Geneva</a:t>
                      </a:r>
                    </a:p>
                  </a:txBody>
                  <a:tcPr>
                    <a:solidFill>
                      <a:schemeClr val="accent3">
                        <a:lumMod val="40000"/>
                        <a:lumOff val="60000"/>
                      </a:schemeClr>
                    </a:solidFill>
                  </a:tcPr>
                </a:tc>
                <a:extLst>
                  <a:ext uri="{0D108BD9-81ED-4DB2-BD59-A6C34878D82A}">
                    <a16:rowId xmlns:a16="http://schemas.microsoft.com/office/drawing/2014/main" xmlns="" val="10005"/>
                  </a:ext>
                </a:extLst>
              </a:tr>
            </a:tbl>
          </a:graphicData>
        </a:graphic>
      </p:graphicFrame>
      <p:sp>
        <p:nvSpPr>
          <p:cNvPr id="54" name="PA-文本框 53"/>
          <p:cNvSpPr txBox="1"/>
          <p:nvPr>
            <p:custDataLst>
              <p:tags r:id="rId1"/>
            </p:custDataLst>
          </p:nvPr>
        </p:nvSpPr>
        <p:spPr>
          <a:xfrm>
            <a:off x="4236085" y="0"/>
            <a:ext cx="3862705" cy="460375"/>
          </a:xfrm>
          <a:prstGeom prst="rect">
            <a:avLst/>
          </a:prstGeom>
          <a:noFill/>
        </p:spPr>
        <p:txBody>
          <a:bodyPr wrap="square" rtlCol="0">
            <a:spAutoFit/>
            <a:scene3d>
              <a:camera prst="orthographicFront"/>
              <a:lightRig rig="threePt" dir="t"/>
            </a:scene3d>
            <a:sp3d contourW="12700"/>
          </a:bodyPr>
          <a:lstStyle/>
          <a:p>
            <a:pPr algn="ctr"/>
            <a:r>
              <a:rPr lang="sr-Latn-RS" altLang="zh-CN" sz="2400" b="1" dirty="0">
                <a:solidFill>
                  <a:schemeClr val="accent1"/>
                </a:solidFill>
                <a:latin typeface="+mn-ea"/>
              </a:rPr>
              <a:t>Other organizations</a:t>
            </a: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684379" y="1224915"/>
            <a:ext cx="3768205" cy="82994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UNICEF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2383127"/>
            <a:ext cx="6163863" cy="2668104"/>
            <a:chOff x="1278972" y="2011936"/>
            <a:chExt cx="6163863" cy="2668104"/>
          </a:xfrm>
        </p:grpSpPr>
        <p:grpSp>
          <p:nvGrpSpPr>
            <p:cNvPr id="18" name="组合 17"/>
            <p:cNvGrpSpPr/>
            <p:nvPr/>
          </p:nvGrpSpPr>
          <p:grpSpPr>
            <a:xfrm>
              <a:off x="1278972" y="2011936"/>
              <a:ext cx="6163863" cy="2668104"/>
              <a:chOff x="1591029" y="2067965"/>
              <a:chExt cx="6163863" cy="2668104"/>
            </a:xfrm>
          </p:grpSpPr>
          <p:sp>
            <p:nvSpPr>
              <p:cNvPr id="23" name="文本框 22"/>
              <p:cNvSpPr txBox="1"/>
              <p:nvPr/>
            </p:nvSpPr>
            <p:spPr>
              <a:xfrm>
                <a:off x="2075852" y="2083868"/>
                <a:ext cx="5679040" cy="2652201"/>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UNICEF, or "United Nations International Children's Emergency Fund," is a specialized agency of the United Nations that addresses issues related to children and children in need worldwide. UNICEF is committed to improving the lives of children and provides support in areas such as health, education, nutrition, protection from violence, and other children's rights issues. The organization also plays a crucial role in humanitarian efforts during crises and natural disasters. UNICEF operates in more than 190 countries and territories to secure a better future for all children</a:t>
                </a:r>
                <a:r>
                  <a:rPr kumimoji="0" lang="sr-Latn-R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1</a:t>
              </a:r>
              <a:endParaRPr lang="zh-CN" altLang="en-US" i="1" dirty="0">
                <a:solidFill>
                  <a:schemeClr val="bg1"/>
                </a:solidFill>
                <a:latin typeface="Century Gothic" panose="020B0502020202020204" pitchFamily="34" charset="0"/>
              </a:endParaRPr>
            </a:p>
          </p:txBody>
        </p:sp>
      </p:grpSp>
      <p:pic>
        <p:nvPicPr>
          <p:cNvPr id="4" name="Content Placeholder 3" descr="unicef-logo-10"/>
          <p:cNvPicPr>
            <a:picLocks noGrp="1" noChangeAspect="1"/>
          </p:cNvPicPr>
          <p:nvPr>
            <p:ph idx="1"/>
          </p:nvPr>
        </p:nvPicPr>
        <p:blipFill>
          <a:blip r:embed="rId3" cstate="print"/>
          <a:stretch>
            <a:fillRect/>
          </a:stretch>
        </p:blipFill>
        <p:spPr>
          <a:xfrm>
            <a:off x="1981200" y="1877662"/>
            <a:ext cx="3390265" cy="270513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flipV="1">
            <a:off x="2214880" y="121920"/>
            <a:ext cx="9138920" cy="243205"/>
          </a:xfrm>
        </p:spPr>
        <p:txBody>
          <a:bodyPr/>
          <a:lstStyle/>
          <a:p>
            <a:r>
              <a:rPr lang="sr-Latn-RS" dirty="0"/>
              <a:t>.</a:t>
            </a:r>
            <a:endParaRPr lang="en-US" dirty="0"/>
          </a:p>
        </p:txBody>
      </p:sp>
      <p:sp>
        <p:nvSpPr>
          <p:cNvPr id="2" name="文本框 1"/>
          <p:cNvSpPr txBox="1"/>
          <p:nvPr/>
        </p:nvSpPr>
        <p:spPr>
          <a:xfrm>
            <a:off x="6600684" y="1337945"/>
            <a:ext cx="3768205"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ILO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2383127"/>
            <a:ext cx="6026703" cy="2151290"/>
            <a:chOff x="1278972" y="2011936"/>
            <a:chExt cx="6026703" cy="2151290"/>
          </a:xfrm>
        </p:grpSpPr>
        <p:grpSp>
          <p:nvGrpSpPr>
            <p:cNvPr id="18" name="组合 17"/>
            <p:cNvGrpSpPr/>
            <p:nvPr/>
          </p:nvGrpSpPr>
          <p:grpSpPr>
            <a:xfrm>
              <a:off x="1278972" y="2011936"/>
              <a:ext cx="6026703" cy="2151290"/>
              <a:chOff x="1591029" y="2067965"/>
              <a:chExt cx="6026703" cy="2151290"/>
            </a:xfrm>
          </p:grpSpPr>
          <p:sp>
            <p:nvSpPr>
              <p:cNvPr id="23" name="文本框 22"/>
              <p:cNvSpPr txBox="1"/>
              <p:nvPr/>
            </p:nvSpPr>
            <p:spPr>
              <a:xfrm>
                <a:off x="2075852" y="2084119"/>
                <a:ext cx="5541880" cy="2135136"/>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ILO, or the International Labour Organization, is a specialized agency of the United Nations focused on labor and employment issues. Its mission is to promote social justice and improve labor conditions worldwide. ILO sets international labor standards, conducts research, and provides technical assistance to countries to ensure decent work, fair wages, and worker rights. It plays a significant role in advancing workers' rights, job opportunities, and social protection globally</a:t>
                </a:r>
                <a:r>
                  <a:rPr kumimoji="0" lang="sr-Latn-R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2</a:t>
              </a:r>
            </a:p>
          </p:txBody>
        </p:sp>
      </p:grpSp>
      <p:pic>
        <p:nvPicPr>
          <p:cNvPr id="4" name="Content Placeholder 3" descr="ilo-logo"/>
          <p:cNvPicPr>
            <a:picLocks noGrp="1" noChangeAspect="1"/>
          </p:cNvPicPr>
          <p:nvPr>
            <p:ph idx="1"/>
          </p:nvPr>
        </p:nvPicPr>
        <p:blipFill>
          <a:blip r:embed="rId3" cstate="print"/>
          <a:stretch>
            <a:fillRect/>
          </a:stretch>
        </p:blipFill>
        <p:spPr>
          <a:xfrm>
            <a:off x="1950721" y="2000184"/>
            <a:ext cx="3293110" cy="277628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flipV="1">
            <a:off x="2336800" y="1690688"/>
            <a:ext cx="9017000" cy="77152"/>
          </a:xfrm>
        </p:spPr>
        <p:txBody>
          <a:bodyPr>
            <a:normAutofit fontScale="90000"/>
          </a:bodyPr>
          <a:lstStyle/>
          <a:p>
            <a:r>
              <a:rPr lang="sr-Latn-RS" dirty="0"/>
              <a:t>.</a:t>
            </a:r>
            <a:endParaRPr lang="en-US" dirty="0"/>
          </a:p>
        </p:txBody>
      </p:sp>
      <p:sp>
        <p:nvSpPr>
          <p:cNvPr id="2" name="文本框 1"/>
          <p:cNvSpPr txBox="1"/>
          <p:nvPr/>
        </p:nvSpPr>
        <p:spPr>
          <a:xfrm>
            <a:off x="6698757" y="1469999"/>
            <a:ext cx="3768205"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FAO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2383127"/>
            <a:ext cx="6026703" cy="2992679"/>
            <a:chOff x="1278972" y="2011936"/>
            <a:chExt cx="6026703" cy="2992679"/>
          </a:xfrm>
        </p:grpSpPr>
        <p:grpSp>
          <p:nvGrpSpPr>
            <p:cNvPr id="18" name="组合 17"/>
            <p:cNvGrpSpPr/>
            <p:nvPr/>
          </p:nvGrpSpPr>
          <p:grpSpPr>
            <a:xfrm>
              <a:off x="1278972" y="2011936"/>
              <a:ext cx="6026703" cy="2992679"/>
              <a:chOff x="1591029" y="2067965"/>
              <a:chExt cx="6026703" cy="2992679"/>
            </a:xfrm>
          </p:grpSpPr>
          <p:sp>
            <p:nvSpPr>
              <p:cNvPr id="23" name="文本框 22"/>
              <p:cNvSpPr txBox="1"/>
              <p:nvPr/>
            </p:nvSpPr>
            <p:spPr>
              <a:xfrm>
                <a:off x="1850054" y="2408443"/>
                <a:ext cx="5767678" cy="2652201"/>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FAO, or the Food and Agriculture Organization, is a specialized agency of the United Nations dedicated to addressing global issues related to food security, agriculture, and nutrition. Its primary goal is to eliminate hunger and ensure access to safe and nutritious food for everyone. FAO provides support to countries in sustainable agricultural practices, food production, and rural development. It also conducts research, collects data, and offers policy advice to improve global food systems and reduce poverty in rural areas. FAO plays a crucial role in promoting sustainable agriculture and food security worldwide</a:t>
                </a:r>
                <a:r>
                  <a:rPr kumimoji="0" lang="sr-Latn-R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3</a:t>
              </a:r>
            </a:p>
          </p:txBody>
        </p:sp>
      </p:grpSp>
      <p:pic>
        <p:nvPicPr>
          <p:cNvPr id="4" name="Content Placeholder 3" descr="FAO_logo.svg"/>
          <p:cNvPicPr>
            <a:picLocks noGrp="1" noChangeAspect="1"/>
          </p:cNvPicPr>
          <p:nvPr>
            <p:ph idx="1"/>
          </p:nvPr>
        </p:nvPicPr>
        <p:blipFill>
          <a:blip r:embed="rId3" cstate="print"/>
          <a:stretch>
            <a:fillRect/>
          </a:stretch>
        </p:blipFill>
        <p:spPr>
          <a:xfrm>
            <a:off x="2175053" y="2299945"/>
            <a:ext cx="3068777" cy="286546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13344" y="2275840"/>
            <a:ext cx="3768205" cy="230695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Defining Basic Concepts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720180"/>
            <a:ext cx="5488885" cy="1359453"/>
            <a:chOff x="1278972" y="1892039"/>
            <a:chExt cx="5488885" cy="1359453"/>
          </a:xfrm>
        </p:grpSpPr>
        <p:grpSp>
          <p:nvGrpSpPr>
            <p:cNvPr id="18" name="组合 17"/>
            <p:cNvGrpSpPr/>
            <p:nvPr/>
          </p:nvGrpSpPr>
          <p:grpSpPr>
            <a:xfrm>
              <a:off x="1278972" y="1892039"/>
              <a:ext cx="5488885" cy="1359453"/>
              <a:chOff x="1591029" y="1948068"/>
              <a:chExt cx="5488885" cy="1359453"/>
            </a:xfrm>
          </p:grpSpPr>
          <p:grpSp>
            <p:nvGrpSpPr>
              <p:cNvPr id="20" name="组合 19"/>
              <p:cNvGrpSpPr/>
              <p:nvPr/>
            </p:nvGrpSpPr>
            <p:grpSpPr>
              <a:xfrm>
                <a:off x="2076115" y="1948068"/>
                <a:ext cx="5003799" cy="1359453"/>
                <a:chOff x="5394153" y="1253593"/>
                <a:chExt cx="5003799" cy="1359453"/>
              </a:xfrm>
            </p:grpSpPr>
            <p:sp>
              <p:nvSpPr>
                <p:cNvPr id="4" name="文本框 3"/>
                <p:cNvSpPr txBox="1"/>
                <p:nvPr/>
              </p:nvSpPr>
              <p:spPr>
                <a:xfrm>
                  <a:off x="5402407" y="1253593"/>
                  <a:ext cx="4995545" cy="4603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Causes of Death</a:t>
                  </a:r>
                </a:p>
              </p:txBody>
            </p:sp>
            <p:sp>
              <p:nvSpPr>
                <p:cNvPr id="23" name="文本框 22"/>
                <p:cNvSpPr txBox="1"/>
                <p:nvPr/>
              </p:nvSpPr>
              <p:spPr>
                <a:xfrm>
                  <a:off x="5394153" y="1858031"/>
                  <a:ext cx="4867484" cy="75501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This segment of ICD allows for documenting the causes of a person's death, aiding in the identification of the primary causes of mortality in the population</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4</a:t>
              </a:r>
            </a:p>
          </p:txBody>
        </p:sp>
      </p:grpSp>
      <p:grpSp>
        <p:nvGrpSpPr>
          <p:cNvPr id="24" name="组合 23"/>
          <p:cNvGrpSpPr/>
          <p:nvPr/>
        </p:nvGrpSpPr>
        <p:grpSpPr>
          <a:xfrm>
            <a:off x="5318842" y="2079480"/>
            <a:ext cx="5433109" cy="1264706"/>
            <a:chOff x="1278972" y="1892039"/>
            <a:chExt cx="5433109" cy="1264706"/>
          </a:xfrm>
        </p:grpSpPr>
        <p:grpSp>
          <p:nvGrpSpPr>
            <p:cNvPr id="25" name="组合 24"/>
            <p:cNvGrpSpPr/>
            <p:nvPr/>
          </p:nvGrpSpPr>
          <p:grpSpPr>
            <a:xfrm>
              <a:off x="1278972" y="1892039"/>
              <a:ext cx="5433109" cy="1264706"/>
              <a:chOff x="1591029" y="1948068"/>
              <a:chExt cx="5433109" cy="1264706"/>
            </a:xfrm>
          </p:grpSpPr>
          <p:grpSp>
            <p:nvGrpSpPr>
              <p:cNvPr id="27" name="组合 26"/>
              <p:cNvGrpSpPr/>
              <p:nvPr/>
            </p:nvGrpSpPr>
            <p:grpSpPr>
              <a:xfrm>
                <a:off x="2084369" y="1948068"/>
                <a:ext cx="4939769" cy="1264706"/>
                <a:chOff x="5402407" y="1253593"/>
                <a:chExt cx="4939769" cy="1264706"/>
              </a:xfrm>
            </p:grpSpPr>
            <p:sp>
              <p:nvSpPr>
                <p:cNvPr id="29" name="文本框 28"/>
                <p:cNvSpPr txBox="1"/>
                <p:nvPr/>
              </p:nvSpPr>
              <p:spPr>
                <a:xfrm>
                  <a:off x="5402407" y="1253593"/>
                  <a:ext cx="4366895" cy="4603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Epidemiology</a:t>
                  </a:r>
                </a:p>
              </p:txBody>
            </p:sp>
            <p:sp>
              <p:nvSpPr>
                <p:cNvPr id="30" name="文本框 29"/>
                <p:cNvSpPr txBox="1"/>
                <p:nvPr/>
              </p:nvSpPr>
              <p:spPr>
                <a:xfrm>
                  <a:off x="5474692" y="1763284"/>
                  <a:ext cx="4867484" cy="75501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This medical discipline deals with studying the distribution and causes of diseases in the population. ICD plays a crucial role in the analysis of epidemiological data</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28" name="圆角矩形 27"/>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26" name="文本框 25"/>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5</a:t>
              </a:r>
            </a:p>
          </p:txBody>
        </p:sp>
      </p:grpSp>
      <p:grpSp>
        <p:nvGrpSpPr>
          <p:cNvPr id="31" name="组合 30"/>
          <p:cNvGrpSpPr/>
          <p:nvPr/>
        </p:nvGrpSpPr>
        <p:grpSpPr>
          <a:xfrm>
            <a:off x="5415997" y="3295270"/>
            <a:ext cx="5400195" cy="1440098"/>
            <a:chOff x="1278972" y="1892039"/>
            <a:chExt cx="5400195" cy="1440098"/>
          </a:xfrm>
        </p:grpSpPr>
        <p:grpSp>
          <p:nvGrpSpPr>
            <p:cNvPr id="32" name="组合 31"/>
            <p:cNvGrpSpPr/>
            <p:nvPr/>
          </p:nvGrpSpPr>
          <p:grpSpPr>
            <a:xfrm>
              <a:off x="1278972" y="1892039"/>
              <a:ext cx="5400195" cy="1440098"/>
              <a:chOff x="1591029" y="1948068"/>
              <a:chExt cx="5400195" cy="1440098"/>
            </a:xfrm>
          </p:grpSpPr>
          <p:grpSp>
            <p:nvGrpSpPr>
              <p:cNvPr id="34" name="组合 33"/>
              <p:cNvGrpSpPr/>
              <p:nvPr/>
            </p:nvGrpSpPr>
            <p:grpSpPr>
              <a:xfrm>
                <a:off x="2084369" y="1948068"/>
                <a:ext cx="4906855" cy="1440098"/>
                <a:chOff x="5402407" y="1253593"/>
                <a:chExt cx="4906855" cy="1440098"/>
              </a:xfrm>
            </p:grpSpPr>
            <p:sp>
              <p:nvSpPr>
                <p:cNvPr id="36" name="文本框 35"/>
                <p:cNvSpPr txBox="1"/>
                <p:nvPr/>
              </p:nvSpPr>
              <p:spPr>
                <a:xfrm>
                  <a:off x="5402407" y="1253593"/>
                  <a:ext cx="3474114" cy="4603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Microsoft YaHei" panose="020B0503020204020204" charset="-122"/>
                      <a:ea typeface="Microsoft YaHei" panose="020B0503020204020204" charset="-122"/>
                      <a:cs typeface="+mn-cs"/>
                    </a:rPr>
                    <a:t>Purpose of ICD</a:t>
                  </a:r>
                </a:p>
              </p:txBody>
            </p:sp>
            <p:sp>
              <p:nvSpPr>
                <p:cNvPr id="37" name="文本框 36"/>
                <p:cNvSpPr txBox="1"/>
                <p:nvPr/>
              </p:nvSpPr>
              <p:spPr>
                <a:xfrm>
                  <a:off x="5441778" y="1717696"/>
                  <a:ext cx="4867484" cy="97599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The main purpose of ICD is to facilitate the tracking, analysis, and international comparison of health data. It also assists healthcare professionals in diagnosing, planning healthcare services, and making policy decisions</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35" name="圆角矩形 34"/>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33" name="文本框 32"/>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6</a:t>
              </a:r>
            </a:p>
          </p:txBody>
        </p:sp>
      </p:grpSp>
      <p:grpSp>
        <p:nvGrpSpPr>
          <p:cNvPr id="38" name="组合 37"/>
          <p:cNvGrpSpPr/>
          <p:nvPr/>
        </p:nvGrpSpPr>
        <p:grpSpPr>
          <a:xfrm>
            <a:off x="5360752" y="4784732"/>
            <a:ext cx="5438695" cy="1539252"/>
            <a:chOff x="1278972" y="1996802"/>
            <a:chExt cx="5438695" cy="1539252"/>
          </a:xfrm>
        </p:grpSpPr>
        <p:grpSp>
          <p:nvGrpSpPr>
            <p:cNvPr id="39" name="组合 38"/>
            <p:cNvGrpSpPr/>
            <p:nvPr/>
          </p:nvGrpSpPr>
          <p:grpSpPr>
            <a:xfrm>
              <a:off x="1278972" y="1996802"/>
              <a:ext cx="5438695" cy="1539252"/>
              <a:chOff x="1591029" y="2052831"/>
              <a:chExt cx="5438695" cy="1539252"/>
            </a:xfrm>
          </p:grpSpPr>
          <p:grpSp>
            <p:nvGrpSpPr>
              <p:cNvPr id="41" name="组合 40"/>
              <p:cNvGrpSpPr/>
              <p:nvPr/>
            </p:nvGrpSpPr>
            <p:grpSpPr>
              <a:xfrm>
                <a:off x="2127759" y="2052831"/>
                <a:ext cx="4901965" cy="1539252"/>
                <a:chOff x="5445797" y="1358356"/>
                <a:chExt cx="4901965" cy="1539252"/>
              </a:xfrm>
            </p:grpSpPr>
            <p:sp>
              <p:nvSpPr>
                <p:cNvPr id="43" name="文本框 42"/>
                <p:cNvSpPr txBox="1"/>
                <p:nvPr/>
              </p:nvSpPr>
              <p:spPr>
                <a:xfrm>
                  <a:off x="5445797" y="1358356"/>
                  <a:ext cx="4782185" cy="82994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accent2"/>
                      </a:solidFill>
                      <a:latin typeface="Microsoft YaHei" panose="020B0503020204020204" charset="-122"/>
                      <a:ea typeface="Microsoft YaHei" panose="020B0503020204020204" charset="-122"/>
                    </a:rPr>
                    <a:t>World Health Organization (WHO)</a:t>
                  </a:r>
                </a:p>
              </p:txBody>
            </p:sp>
            <p:sp>
              <p:nvSpPr>
                <p:cNvPr id="44" name="文本框 43"/>
                <p:cNvSpPr txBox="1"/>
                <p:nvPr/>
              </p:nvSpPr>
              <p:spPr>
                <a:xfrm>
                  <a:off x="5480278" y="2142593"/>
                  <a:ext cx="4867484" cy="75501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WHO is a specialized agency of the United Nations that focuses on global health and plays a key role in the development and maintenance of ICD</a:t>
                  </a:r>
                  <a:r>
                    <a:rPr kumimoji="0" lang="sr-Latn-R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2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grpSp>
          <p:sp>
            <p:nvSpPr>
              <p:cNvPr id="42" name="圆角矩形 41"/>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40" name="文本框 39"/>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7</a:t>
              </a: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25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1000" fill="hold"/>
                                        <p:tgtEl>
                                          <p:spTgt spid="24"/>
                                        </p:tgtEl>
                                        <p:attrNameLst>
                                          <p:attrName>ppt_x</p:attrName>
                                        </p:attrNameLst>
                                      </p:cBhvr>
                                      <p:tavLst>
                                        <p:tav tm="0">
                                          <p:val>
                                            <p:strVal val="0-#ppt_w/2"/>
                                          </p:val>
                                        </p:tav>
                                        <p:tav tm="100000">
                                          <p:val>
                                            <p:strVal val="#ppt_x"/>
                                          </p:val>
                                        </p:tav>
                                      </p:tavLst>
                                    </p:anim>
                                    <p:anim calcmode="lin" valueType="num">
                                      <p:cBhvr additive="base">
                                        <p:cTn id="18" dur="10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50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1000" fill="hold"/>
                                        <p:tgtEl>
                                          <p:spTgt spid="31"/>
                                        </p:tgtEl>
                                        <p:attrNameLst>
                                          <p:attrName>ppt_x</p:attrName>
                                        </p:attrNameLst>
                                      </p:cBhvr>
                                      <p:tavLst>
                                        <p:tav tm="0">
                                          <p:val>
                                            <p:strVal val="0-#ppt_w/2"/>
                                          </p:val>
                                        </p:tav>
                                        <p:tav tm="100000">
                                          <p:val>
                                            <p:strVal val="#ppt_x"/>
                                          </p:val>
                                        </p:tav>
                                      </p:tavLst>
                                    </p:anim>
                                    <p:anim calcmode="lin" valueType="num">
                                      <p:cBhvr additive="base">
                                        <p:cTn id="22" dur="10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75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0-#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645920" y="365125"/>
            <a:ext cx="9707880" cy="102235"/>
          </a:xfrm>
        </p:spPr>
        <p:txBody>
          <a:bodyPr/>
          <a:lstStyle/>
          <a:p>
            <a:r>
              <a:rPr lang="sr-Latn-RS" dirty="0"/>
              <a:t>.</a:t>
            </a:r>
            <a:endParaRPr lang="en-US" dirty="0"/>
          </a:p>
        </p:txBody>
      </p:sp>
      <p:sp>
        <p:nvSpPr>
          <p:cNvPr id="2" name="文本框 1"/>
          <p:cNvSpPr txBox="1"/>
          <p:nvPr/>
        </p:nvSpPr>
        <p:spPr>
          <a:xfrm>
            <a:off x="6491871" y="1469999"/>
            <a:ext cx="3768205"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UNESCO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2383127"/>
            <a:ext cx="5808263" cy="3650894"/>
            <a:chOff x="1278972" y="2011936"/>
            <a:chExt cx="5808263" cy="3650894"/>
          </a:xfrm>
        </p:grpSpPr>
        <p:grpSp>
          <p:nvGrpSpPr>
            <p:cNvPr id="18" name="组合 17"/>
            <p:cNvGrpSpPr/>
            <p:nvPr/>
          </p:nvGrpSpPr>
          <p:grpSpPr>
            <a:xfrm>
              <a:off x="1278972" y="2011936"/>
              <a:ext cx="5808263" cy="3650894"/>
              <a:chOff x="1591029" y="2067965"/>
              <a:chExt cx="5808263" cy="3650894"/>
            </a:xfrm>
          </p:grpSpPr>
          <p:sp>
            <p:nvSpPr>
              <p:cNvPr id="23" name="文本框 22"/>
              <p:cNvSpPr txBox="1"/>
              <p:nvPr/>
            </p:nvSpPr>
            <p:spPr>
              <a:xfrm>
                <a:off x="2048789" y="2268269"/>
                <a:ext cx="5350503" cy="3450590"/>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UNESCO, or the United Nations Educational, Scientific and Cultural Organization, is a specialized agency within the United Nations system. Its mission is to promote and protect education, science, culture, and communication as essential pillars of human development and global peace. UNESCO works to foster international collaboration in these areas and strives to ensure access to quality education, preserve cultural heritage, support scientific research, and promote freedom of expression and access to information. Through various programs and initiatives, UNESCO aims to build a more inclusive, just, and peaceful world by advancing knowledge, cultural diversity, and mutual understanding among nations.</a:t>
                </a: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4</a:t>
              </a:r>
            </a:p>
          </p:txBody>
        </p:sp>
      </p:grpSp>
      <p:pic>
        <p:nvPicPr>
          <p:cNvPr id="4" name="Content Placeholder 3" descr="unesco"/>
          <p:cNvPicPr>
            <a:picLocks noGrp="1" noChangeAspect="1"/>
          </p:cNvPicPr>
          <p:nvPr>
            <p:ph idx="1"/>
          </p:nvPr>
        </p:nvPicPr>
        <p:blipFill>
          <a:blip r:embed="rId3" cstate="print"/>
          <a:stretch>
            <a:fillRect/>
          </a:stretch>
        </p:blipFill>
        <p:spPr>
          <a:xfrm>
            <a:off x="1843673" y="2399281"/>
            <a:ext cx="3400241" cy="25832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468604" y="1469999"/>
            <a:ext cx="3768205"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UNHCR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3" name="组合 2"/>
          <p:cNvGrpSpPr/>
          <p:nvPr/>
        </p:nvGrpSpPr>
        <p:grpSpPr>
          <a:xfrm>
            <a:off x="5327097" y="2383127"/>
            <a:ext cx="6219958" cy="3448784"/>
            <a:chOff x="1278972" y="2011936"/>
            <a:chExt cx="6219958" cy="3448784"/>
          </a:xfrm>
        </p:grpSpPr>
        <p:grpSp>
          <p:nvGrpSpPr>
            <p:cNvPr id="18" name="组合 17"/>
            <p:cNvGrpSpPr/>
            <p:nvPr/>
          </p:nvGrpSpPr>
          <p:grpSpPr>
            <a:xfrm>
              <a:off x="1278972" y="2011936"/>
              <a:ext cx="6219958" cy="3448784"/>
              <a:chOff x="1591029" y="2067965"/>
              <a:chExt cx="6219958" cy="3448784"/>
            </a:xfrm>
          </p:grpSpPr>
          <p:sp>
            <p:nvSpPr>
              <p:cNvPr id="23" name="文本框 22"/>
              <p:cNvSpPr txBox="1"/>
              <p:nvPr/>
            </p:nvSpPr>
            <p:spPr>
              <a:xfrm>
                <a:off x="1946789" y="2347483"/>
                <a:ext cx="5864198" cy="3169266"/>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UNHCR, the United Nations High Commissioner for Refugees, is a specialized UN agency dedicated to providing protection, assistance, and solutions for refugees and forcibly displaced persons worldwide. Its primary mandate is to safeguard the rights and well-being of refugees, asylum-seekers, and stateless individuals, ensuring they receive humanitarian aid, legal support, and access to essential services like education and healthcare. UNHCR also works to find durable solutions for refugees, including voluntary repatriation, local integration, and resettlement in third countries. The agency plays a vital role in responding to refugee crises, advocating for their rights, and raising awareness about their plight on a global scale</a:t>
                </a:r>
                <a:r>
                  <a:rPr kumimoji="0" lang="sr-Latn-R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a:t>
                </a: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p:txBody>
          </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4852" y="2028090"/>
              <a:ext cx="309880" cy="368300"/>
            </a:xfrm>
            <a:prstGeom prst="rect">
              <a:avLst/>
            </a:prstGeom>
            <a:noFill/>
          </p:spPr>
          <p:txBody>
            <a:bodyPr wrap="none" rtlCol="0">
              <a:spAutoFit/>
            </a:bodyPr>
            <a:lstStyle/>
            <a:p>
              <a:pPr algn="ctr"/>
              <a:r>
                <a:rPr lang="sr-Latn-RS" altLang="en-US" i="1" dirty="0">
                  <a:solidFill>
                    <a:schemeClr val="bg1"/>
                  </a:solidFill>
                  <a:latin typeface="Century Gothic" panose="020B0502020202020204" pitchFamily="34" charset="0"/>
                </a:rPr>
                <a:t>5</a:t>
              </a:r>
            </a:p>
          </p:txBody>
        </p:sp>
      </p:grpSp>
      <p:pic>
        <p:nvPicPr>
          <p:cNvPr id="4" name="Content Placeholder 3" descr="unnamed"/>
          <p:cNvPicPr>
            <a:picLocks noGrp="1" noChangeAspect="1"/>
          </p:cNvPicPr>
          <p:nvPr>
            <p:ph idx="1"/>
          </p:nvPr>
        </p:nvPicPr>
        <p:blipFill>
          <a:blip r:embed="rId3" cstate="print"/>
          <a:srcRect l="17013" t="11221" r="16891" b="9117"/>
          <a:stretch>
            <a:fillRect/>
          </a:stretch>
        </p:blipFill>
        <p:spPr>
          <a:xfrm>
            <a:off x="1666240" y="2136311"/>
            <a:ext cx="3385185" cy="310053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435334" y="645795"/>
            <a:ext cx="3768205"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sr-Latn-RS" altLang="en-US" sz="4800" b="1" i="1" dirty="0">
                <a:solidFill>
                  <a:schemeClr val="accent1"/>
                </a:solidFill>
                <a:latin typeface="Century Gothic" panose="020B0502020202020204" pitchFamily="34" charset="0"/>
              </a:rPr>
              <a:t>RED CROSS </a:t>
            </a:r>
            <a:endParaRPr kumimoji="0" lang="sr-Latn-RS"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sp>
        <p:nvSpPr>
          <p:cNvPr id="23" name="文本框 22"/>
          <p:cNvSpPr txBox="1"/>
          <p:nvPr/>
        </p:nvSpPr>
        <p:spPr>
          <a:xfrm>
            <a:off x="2932430" y="1648460"/>
            <a:ext cx="6326505" cy="3944862"/>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The Red Cross, officially known as the International Red Cross and Red Crescent Movement, is a worldwide humanitarian organization founded to provide assistance and protection to people affected by armed conflicts, natural disasters, and other emergencies. It comprises several components, including:</a:t>
            </a:r>
          </a:p>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International Committee of the Red Cross (ICRC): The ICRC is the founding and central institution of the movement. It works primarily in conflict zones and provides humanitarian aid, ensures the humane treatment of prisoners, and promotes international humanitarian law.</a:t>
            </a:r>
          </a:p>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accent2"/>
                </a:solidFill>
                <a:effectLst/>
                <a:uLnTx/>
                <a:uFillTx/>
                <a:latin typeface="Century Gothic" panose="020B0502020202020204" pitchFamily="34" charset="0"/>
                <a:ea typeface="Microsoft YaHei" panose="020B0503020204020204" charset="-122"/>
              </a:rPr>
              <a:t>National Red Cross and Red Crescent Societies: These are independent organizations present in almost every country. They assist with disaster relief, health, social programs, and blood donation services. They also promote humanitarian principles and international humanitarian law.</a:t>
            </a:r>
          </a:p>
        </p:txBody>
      </p:sp>
      <p:pic>
        <p:nvPicPr>
          <p:cNvPr id="6" name="Content Placeholder 5" descr="unnamed"/>
          <p:cNvPicPr>
            <a:picLocks noGrp="1" noChangeAspect="1"/>
          </p:cNvPicPr>
          <p:nvPr>
            <p:ph idx="1"/>
          </p:nvPr>
        </p:nvPicPr>
        <p:blipFill>
          <a:blip r:embed="rId3" cstate="print"/>
          <a:stretch>
            <a:fillRect/>
          </a:stretch>
        </p:blipFill>
        <p:spPr>
          <a:xfrm>
            <a:off x="9406890" y="2630170"/>
            <a:ext cx="2429510" cy="22618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5577869" y="5200451"/>
            <a:ext cx="5214563"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chemeClr val="tx1"/>
                </a:solidFill>
                <a:effectLst/>
                <a:uLnTx/>
                <a:uFillTx/>
                <a:latin typeface="+mn-ea"/>
              </a:rPr>
              <a:t>Thank</a:t>
            </a:r>
            <a:r>
              <a:rPr kumimoji="0" lang="en-US" altLang="zh-CN" sz="4800" b="1" i="0" u="none" strike="noStrike" kern="1200" cap="none" spc="0" normalizeH="0" baseline="0" noProof="0" dirty="0">
                <a:ln>
                  <a:noFill/>
                </a:ln>
                <a:solidFill>
                  <a:schemeClr val="accent1"/>
                </a:solidFill>
                <a:effectLst/>
                <a:uLnTx/>
                <a:uFillTx/>
                <a:latin typeface="+mn-ea"/>
              </a:rPr>
              <a:t> You</a:t>
            </a:r>
          </a:p>
        </p:txBody>
      </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0"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5"/>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6"/>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7"/>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6"/>
            <p:cNvSpPr/>
            <p:nvPr>
              <p:custDataLst>
                <p:tags r:id="rId8"/>
              </p:custDataLst>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 name="PA-文本框 9"/>
          <p:cNvSpPr txBox="1"/>
          <p:nvPr>
            <p:custDataLst>
              <p:tags r:id="rId2"/>
            </p:custDataLst>
          </p:nvPr>
        </p:nvSpPr>
        <p:spPr>
          <a:xfrm>
            <a:off x="4038236" y="2551135"/>
            <a:ext cx="6116684" cy="2652842"/>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lang="en-US" altLang="zh-CN" sz="1400" b="1" dirty="0">
                <a:solidFill>
                  <a:prstClr val="white">
                    <a:lumMod val="50000"/>
                  </a:prstClr>
                </a:solidFill>
                <a:latin typeface="Century Gothic" panose="020B0502020202020204" pitchFamily="34" charset="0"/>
              </a:rPr>
              <a:t>In medicine, nomenclature often refers to the systematic way of naming and classifying diseases, medical procedures, drugs, and other medical entities. This is crucial to enable clear and consistent communication among healthcare professionals and to facilitate the documentation and tracking of health issues</a:t>
            </a:r>
            <a:r>
              <a:rPr lang="sr-Latn-RS" altLang="en-US" sz="1400" b="1" dirty="0">
                <a:solidFill>
                  <a:prstClr val="white">
                    <a:lumMod val="50000"/>
                  </a:prstClr>
                </a:solidFill>
                <a:latin typeface="Century Gothic" panose="020B0502020202020204" pitchFamily="34" charset="0"/>
              </a:rPr>
              <a:t>:</a:t>
            </a:r>
          </a:p>
          <a:p>
            <a:pPr lvl="0">
              <a:lnSpc>
                <a:spcPct val="120000"/>
              </a:lnSpc>
              <a:defRPr/>
            </a:pPr>
            <a:endParaRPr lang="sr-Latn-RS" altLang="en-US" sz="1400" b="1" dirty="0">
              <a:solidFill>
                <a:prstClr val="white">
                  <a:lumMod val="50000"/>
                </a:prstClr>
              </a:solidFill>
              <a:latin typeface="Century Gothic" panose="020B0502020202020204" pitchFamily="34" charset="0"/>
            </a:endParaRPr>
          </a:p>
          <a:p>
            <a:pPr lvl="0">
              <a:lnSpc>
                <a:spcPct val="120000"/>
              </a:lnSpc>
              <a:defRPr/>
            </a:pPr>
            <a:r>
              <a:rPr lang="sr-Latn-RS" altLang="en-US" sz="1400" b="1" dirty="0">
                <a:solidFill>
                  <a:prstClr val="white">
                    <a:lumMod val="50000"/>
                  </a:prstClr>
                </a:solidFill>
                <a:latin typeface="Century Gothic" panose="020B0502020202020204" pitchFamily="34" charset="0"/>
              </a:rPr>
              <a:t>1. International Classification of Diseases (ICD)</a:t>
            </a:r>
          </a:p>
          <a:p>
            <a:pPr lvl="0">
              <a:lnSpc>
                <a:spcPct val="120000"/>
              </a:lnSpc>
              <a:defRPr/>
            </a:pPr>
            <a:r>
              <a:rPr lang="sr-Latn-RS" altLang="en-US" sz="1400" b="1" dirty="0">
                <a:solidFill>
                  <a:prstClr val="white">
                    <a:lumMod val="50000"/>
                  </a:prstClr>
                </a:solidFill>
                <a:latin typeface="Century Gothic" panose="020B0502020202020204" pitchFamily="34" charset="0"/>
              </a:rPr>
              <a:t>2. </a:t>
            </a:r>
            <a:r>
              <a:rPr lang="sr-Latn-RS" altLang="en-US" sz="1400" b="1" dirty="0" err="1">
                <a:solidFill>
                  <a:prstClr val="white">
                    <a:lumMod val="50000"/>
                  </a:prstClr>
                </a:solidFill>
                <a:latin typeface="Century Gothic" panose="020B0502020202020204" pitchFamily="34" charset="0"/>
              </a:rPr>
              <a:t>Anatomical</a:t>
            </a:r>
            <a:r>
              <a:rPr lang="sr-Latn-RS" altLang="en-US" sz="1400" b="1" dirty="0">
                <a:solidFill>
                  <a:prstClr val="white">
                    <a:lumMod val="50000"/>
                  </a:prstClr>
                </a:solidFill>
                <a:latin typeface="Century Gothic" panose="020B0502020202020204" pitchFamily="34" charset="0"/>
              </a:rPr>
              <a:t> Nomenclature</a:t>
            </a:r>
          </a:p>
          <a:p>
            <a:pPr lvl="0">
              <a:lnSpc>
                <a:spcPct val="120000"/>
              </a:lnSpc>
              <a:defRPr/>
            </a:pPr>
            <a:r>
              <a:rPr lang="sr-Latn-RS" altLang="en-US" sz="1400" b="1" dirty="0">
                <a:solidFill>
                  <a:prstClr val="white">
                    <a:lumMod val="50000"/>
                  </a:prstClr>
                </a:solidFill>
                <a:latin typeface="Century Gothic" panose="020B0502020202020204" pitchFamily="34" charset="0"/>
              </a:rPr>
              <a:t>3. Drug Nomenclature</a:t>
            </a:r>
          </a:p>
          <a:p>
            <a:pPr lvl="0">
              <a:lnSpc>
                <a:spcPct val="120000"/>
              </a:lnSpc>
              <a:defRPr/>
            </a:pPr>
            <a:r>
              <a:rPr lang="sr-Latn-RS" altLang="en-US" sz="1400" b="1" dirty="0">
                <a:solidFill>
                  <a:prstClr val="white">
                    <a:lumMod val="50000"/>
                  </a:prstClr>
                </a:solidFill>
                <a:latin typeface="Century Gothic" panose="020B0502020202020204" pitchFamily="34" charset="0"/>
              </a:rPr>
              <a:t>4. </a:t>
            </a:r>
            <a:r>
              <a:rPr lang="sr-Latn-RS" altLang="en-US" sz="1400" b="1" dirty="0" err="1">
                <a:solidFill>
                  <a:prstClr val="white">
                    <a:lumMod val="50000"/>
                  </a:prstClr>
                </a:solidFill>
                <a:latin typeface="Century Gothic" panose="020B0502020202020204" pitchFamily="34" charset="0"/>
              </a:rPr>
              <a:t>Nomenclature</a:t>
            </a:r>
            <a:r>
              <a:rPr lang="sr-Latn-RS" altLang="en-US" sz="1400" b="1" dirty="0">
                <a:solidFill>
                  <a:prstClr val="white">
                    <a:lumMod val="50000"/>
                  </a:prstClr>
                </a:solidFill>
                <a:latin typeface="Century Gothic" panose="020B0502020202020204" pitchFamily="34" charset="0"/>
              </a:rPr>
              <a:t> of Medical Procedures</a:t>
            </a:r>
          </a:p>
        </p:txBody>
      </p:sp>
      <p:sp>
        <p:nvSpPr>
          <p:cNvPr id="11" name="PA-文本框 10"/>
          <p:cNvSpPr txBox="1"/>
          <p:nvPr>
            <p:custDataLst>
              <p:tags r:id="rId3"/>
            </p:custDataLst>
          </p:nvPr>
        </p:nvSpPr>
        <p:spPr>
          <a:xfrm>
            <a:off x="4796606" y="1115140"/>
            <a:ext cx="4269105" cy="706755"/>
          </a:xfrm>
          <a:prstGeom prst="rect">
            <a:avLst/>
          </a:prstGeom>
          <a:noFill/>
        </p:spPr>
        <p:txBody>
          <a:bodyPr wrap="none" rtlCol="0">
            <a:spAutoFit/>
            <a:scene3d>
              <a:camera prst="orthographicFront"/>
              <a:lightRig rig="threePt" dir="t"/>
            </a:scene3d>
            <a:sp3d contourW="12700"/>
          </a:bodyPr>
          <a:lstStyle/>
          <a:p>
            <a:pPr lvl="0" algn="l">
              <a:defRPr/>
            </a:pPr>
            <a:r>
              <a:rPr lang="sr-Latn-RS" altLang="zh-CN" sz="4000" b="1" dirty="0">
                <a:solidFill>
                  <a:schemeClr val="tx1">
                    <a:lumMod val="75000"/>
                    <a:lumOff val="25000"/>
                  </a:schemeClr>
                </a:solidFill>
                <a:latin typeface="Century Gothic" panose="020B0502020202020204" pitchFamily="34" charset="0"/>
                <a:ea typeface="Microsoft YaHei" panose="020B0503020204020204" charset="-122"/>
              </a:rPr>
              <a:t>NOMENCALTURE</a:t>
            </a:r>
          </a:p>
        </p:txBody>
      </p:sp>
      <p:cxnSp>
        <p:nvCxnSpPr>
          <p:cNvPr id="12" name="PA-直接连接符 11"/>
          <p:cNvCxnSpPr/>
          <p:nvPr>
            <p:custDataLst>
              <p:tags r:id="rId4"/>
            </p:custDataLst>
          </p:nvPr>
        </p:nvCxnSpPr>
        <p:spPr>
          <a:xfrm>
            <a:off x="4174893" y="4009615"/>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0" cstate="print"/>
          <a:stretch>
            <a:fillRect/>
          </a:stretch>
        </a:blip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0" y="2714172"/>
            <a:ext cx="3686629" cy="1429658"/>
            <a:chOff x="0" y="2714172"/>
            <a:chExt cx="3686629" cy="1429658"/>
          </a:xfrm>
        </p:grpSpPr>
        <p:sp>
          <p:nvSpPr>
            <p:cNvPr id="6" name="PA-五边形 5"/>
            <p:cNvSpPr/>
            <p:nvPr>
              <p:custDataLst>
                <p:tags r:id="rId5"/>
              </p:custDataLst>
            </p:nvPr>
          </p:nvSpPr>
          <p:spPr>
            <a:xfrm>
              <a:off x="0" y="2714172"/>
              <a:ext cx="3686629" cy="1429658"/>
            </a:xfrm>
            <a:prstGeom prst="homePlate">
              <a:avLst>
                <a:gd name="adj" fmla="val 238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6"/>
            <p:cNvSpPr/>
            <p:nvPr>
              <p:custDataLst>
                <p:tags r:id="rId6"/>
              </p:custDataLst>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六边形 7"/>
            <p:cNvSpPr/>
            <p:nvPr>
              <p:custDataLst>
                <p:tags r:id="rId7"/>
              </p:custDataLst>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6"/>
            <p:cNvSpPr/>
            <p:nvPr>
              <p:custDataLst>
                <p:tags r:id="rId8"/>
              </p:custDataLst>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 name="PA-文本框 9"/>
          <p:cNvSpPr txBox="1"/>
          <p:nvPr>
            <p:custDataLst>
              <p:tags r:id="rId2"/>
            </p:custDataLst>
          </p:nvPr>
        </p:nvSpPr>
        <p:spPr>
          <a:xfrm>
            <a:off x="4175396" y="2009480"/>
            <a:ext cx="5613398" cy="3427798"/>
          </a:xfrm>
          <a:prstGeom prst="rect">
            <a:avLst/>
          </a:prstGeom>
          <a:noFill/>
        </p:spPr>
        <p:txBody>
          <a:bodyPr wrap="square" rtlCol="0">
            <a:spAutoFit/>
            <a:scene3d>
              <a:camera prst="orthographicFront"/>
              <a:lightRig rig="threePt" dir="t"/>
            </a:scene3d>
            <a:sp3d contourW="12700"/>
          </a:bodyPr>
          <a:lstStyle/>
          <a:p>
            <a:pPr lvl="0" algn="just">
              <a:lnSpc>
                <a:spcPct val="120000"/>
              </a:lnSpc>
              <a:defRPr/>
            </a:pPr>
            <a:r>
              <a:rPr sz="1400" b="1" dirty="0">
                <a:solidFill>
                  <a:prstClr val="white">
                    <a:lumMod val="50000"/>
                  </a:prstClr>
                </a:solidFill>
                <a:latin typeface="Century Gothic" panose="020B0502020202020204" pitchFamily="34" charset="0"/>
              </a:rPr>
              <a:t>Classification systems are organized structures for categorizing and grouping entities or concepts according to specific criteria or rules. Here are some key characteristics of classification systems</a:t>
            </a:r>
            <a:r>
              <a:rPr lang="sr-Latn-RS" sz="1400" b="1" dirty="0">
                <a:solidFill>
                  <a:prstClr val="white">
                    <a:lumMod val="50000"/>
                  </a:prstClr>
                </a:solidFill>
                <a:latin typeface="Century Gothic" panose="020B0502020202020204" pitchFamily="34" charset="0"/>
              </a:rPr>
              <a:t>:</a:t>
            </a:r>
          </a:p>
          <a:p>
            <a:pPr lvl="0">
              <a:lnSpc>
                <a:spcPct val="120000"/>
              </a:lnSpc>
              <a:defRPr/>
            </a:pPr>
            <a:endParaRPr sz="1400" dirty="0">
              <a:solidFill>
                <a:prstClr val="white">
                  <a:lumMod val="50000"/>
                </a:prstClr>
              </a:solidFill>
              <a:latin typeface="Century Gothic" panose="020B0502020202020204" pitchFamily="34" charset="0"/>
            </a:endParaRPr>
          </a:p>
          <a:p>
            <a:pPr lvl="0">
              <a:lnSpc>
                <a:spcPct val="120000"/>
              </a:lnSpc>
              <a:defRPr/>
            </a:pPr>
            <a:r>
              <a:rPr lang="sr-Latn-RS" sz="1400" b="1" dirty="0">
                <a:solidFill>
                  <a:prstClr val="white">
                    <a:lumMod val="50000"/>
                  </a:prstClr>
                </a:solidFill>
                <a:latin typeface="Century Gothic" panose="020B0502020202020204" pitchFamily="34" charset="0"/>
              </a:rPr>
              <a:t>1. </a:t>
            </a:r>
            <a:r>
              <a:rPr sz="1400" b="1" dirty="0">
                <a:solidFill>
                  <a:prstClr val="white">
                    <a:lumMod val="50000"/>
                  </a:prstClr>
                </a:solidFill>
                <a:latin typeface="Century Gothic" panose="020B0502020202020204" pitchFamily="34" charset="0"/>
              </a:rPr>
              <a:t>Systematic Classification</a:t>
            </a:r>
          </a:p>
          <a:p>
            <a:pPr lvl="0">
              <a:lnSpc>
                <a:spcPct val="120000"/>
              </a:lnSpc>
              <a:defRPr/>
            </a:pPr>
            <a:r>
              <a:rPr lang="sr-Latn-RS" sz="1400" b="1" dirty="0">
                <a:solidFill>
                  <a:prstClr val="white">
                    <a:lumMod val="50000"/>
                  </a:prstClr>
                </a:solidFill>
                <a:latin typeface="Century Gothic" panose="020B0502020202020204" pitchFamily="34" charset="0"/>
              </a:rPr>
              <a:t>2. </a:t>
            </a:r>
            <a:r>
              <a:rPr sz="1400" b="1" dirty="0">
                <a:solidFill>
                  <a:prstClr val="white">
                    <a:lumMod val="50000"/>
                  </a:prstClr>
                </a:solidFill>
                <a:latin typeface="Century Gothic" panose="020B0502020202020204" pitchFamily="34" charset="0"/>
              </a:rPr>
              <a:t>Clarity and Precision</a:t>
            </a:r>
          </a:p>
          <a:p>
            <a:pPr lvl="0">
              <a:lnSpc>
                <a:spcPct val="120000"/>
              </a:lnSpc>
              <a:defRPr/>
            </a:pPr>
            <a:r>
              <a:rPr lang="sr-Latn-RS" sz="1400" b="1" dirty="0">
                <a:solidFill>
                  <a:prstClr val="white">
                    <a:lumMod val="50000"/>
                  </a:prstClr>
                </a:solidFill>
                <a:latin typeface="Century Gothic" panose="020B0502020202020204" pitchFamily="34" charset="0"/>
              </a:rPr>
              <a:t>3. </a:t>
            </a:r>
            <a:r>
              <a:rPr sz="1400" b="1" dirty="0">
                <a:solidFill>
                  <a:prstClr val="white">
                    <a:lumMod val="50000"/>
                  </a:prstClr>
                </a:solidFill>
                <a:latin typeface="Century Gothic" panose="020B0502020202020204" pitchFamily="34" charset="0"/>
              </a:rPr>
              <a:t>Standardization</a:t>
            </a:r>
          </a:p>
          <a:p>
            <a:pPr lvl="0">
              <a:lnSpc>
                <a:spcPct val="120000"/>
              </a:lnSpc>
              <a:defRPr/>
            </a:pPr>
            <a:r>
              <a:rPr lang="sr-Latn-RS" sz="1400" b="1" dirty="0">
                <a:solidFill>
                  <a:prstClr val="white">
                    <a:lumMod val="50000"/>
                  </a:prstClr>
                </a:solidFill>
                <a:latin typeface="Century Gothic" panose="020B0502020202020204" pitchFamily="34" charset="0"/>
              </a:rPr>
              <a:t>4. </a:t>
            </a:r>
            <a:r>
              <a:rPr sz="1400" b="1" dirty="0">
                <a:solidFill>
                  <a:prstClr val="white">
                    <a:lumMod val="50000"/>
                  </a:prstClr>
                </a:solidFill>
                <a:latin typeface="Century Gothic" panose="020B0502020202020204" pitchFamily="34" charset="0"/>
              </a:rPr>
              <a:t>Flexibility</a:t>
            </a:r>
          </a:p>
          <a:p>
            <a:pPr lvl="0">
              <a:lnSpc>
                <a:spcPct val="120000"/>
              </a:lnSpc>
              <a:defRPr/>
            </a:pPr>
            <a:r>
              <a:rPr lang="sr-Latn-RS" sz="1400" b="1" dirty="0">
                <a:solidFill>
                  <a:prstClr val="white">
                    <a:lumMod val="50000"/>
                  </a:prstClr>
                </a:solidFill>
                <a:latin typeface="Century Gothic" panose="020B0502020202020204" pitchFamily="34" charset="0"/>
              </a:rPr>
              <a:t>5. </a:t>
            </a:r>
            <a:r>
              <a:rPr sz="1400" b="1" dirty="0">
                <a:solidFill>
                  <a:prstClr val="white">
                    <a:lumMod val="50000"/>
                  </a:prstClr>
                </a:solidFill>
                <a:latin typeface="Century Gothic" panose="020B0502020202020204" pitchFamily="34" charset="0"/>
              </a:rPr>
              <a:t>Ease of Use</a:t>
            </a:r>
          </a:p>
          <a:p>
            <a:pPr lvl="0">
              <a:lnSpc>
                <a:spcPct val="120000"/>
              </a:lnSpc>
              <a:defRPr/>
            </a:pPr>
            <a:r>
              <a:rPr lang="sr-Latn-RS" sz="1400" b="1" dirty="0">
                <a:solidFill>
                  <a:prstClr val="white">
                    <a:lumMod val="50000"/>
                  </a:prstClr>
                </a:solidFill>
                <a:latin typeface="Century Gothic" panose="020B0502020202020204" pitchFamily="34" charset="0"/>
              </a:rPr>
              <a:t>6. </a:t>
            </a:r>
            <a:r>
              <a:rPr sz="1400" b="1" dirty="0">
                <a:solidFill>
                  <a:prstClr val="white">
                    <a:lumMod val="50000"/>
                  </a:prstClr>
                </a:solidFill>
                <a:latin typeface="Century Gothic" panose="020B0502020202020204" pitchFamily="34" charset="0"/>
              </a:rPr>
              <a:t>Categorization</a:t>
            </a:r>
          </a:p>
          <a:p>
            <a:pPr lvl="0">
              <a:lnSpc>
                <a:spcPct val="120000"/>
              </a:lnSpc>
              <a:defRPr/>
            </a:pPr>
            <a:r>
              <a:rPr lang="sr-Latn-RS" sz="1400" b="1" dirty="0">
                <a:solidFill>
                  <a:prstClr val="white">
                    <a:lumMod val="50000"/>
                  </a:prstClr>
                </a:solidFill>
                <a:latin typeface="Century Gothic" panose="020B0502020202020204" pitchFamily="34" charset="0"/>
              </a:rPr>
              <a:t>7. </a:t>
            </a:r>
            <a:r>
              <a:rPr sz="1400" b="1" dirty="0">
                <a:solidFill>
                  <a:prstClr val="white">
                    <a:lumMod val="50000"/>
                  </a:prstClr>
                </a:solidFill>
                <a:latin typeface="Century Gothic" panose="020B0502020202020204" pitchFamily="34" charset="0"/>
              </a:rPr>
              <a:t>Practical Application</a:t>
            </a:r>
          </a:p>
          <a:p>
            <a:pPr lvl="0">
              <a:lnSpc>
                <a:spcPct val="120000"/>
              </a:lnSpc>
              <a:defRPr/>
            </a:pPr>
            <a:r>
              <a:rPr lang="sr-Latn-RS" sz="1400" b="1" dirty="0">
                <a:solidFill>
                  <a:prstClr val="white">
                    <a:lumMod val="50000"/>
                  </a:prstClr>
                </a:solidFill>
                <a:latin typeface="Century Gothic" panose="020B0502020202020204" pitchFamily="34" charset="0"/>
              </a:rPr>
              <a:t>8. </a:t>
            </a:r>
            <a:r>
              <a:rPr sz="1400" b="1" dirty="0">
                <a:solidFill>
                  <a:prstClr val="white">
                    <a:lumMod val="50000"/>
                  </a:prstClr>
                </a:solidFill>
                <a:latin typeface="Century Gothic" panose="020B0502020202020204" pitchFamily="34" charset="0"/>
              </a:rPr>
              <a:t>Maintenance and Updating</a:t>
            </a:r>
          </a:p>
        </p:txBody>
      </p:sp>
      <p:sp>
        <p:nvSpPr>
          <p:cNvPr id="11" name="PA-文本框 10"/>
          <p:cNvSpPr txBox="1"/>
          <p:nvPr>
            <p:custDataLst>
              <p:tags r:id="rId3"/>
            </p:custDataLst>
          </p:nvPr>
        </p:nvSpPr>
        <p:spPr>
          <a:xfrm>
            <a:off x="3775928" y="712836"/>
            <a:ext cx="6412333" cy="707886"/>
          </a:xfrm>
          <a:prstGeom prst="rect">
            <a:avLst/>
          </a:prstGeom>
          <a:noFill/>
        </p:spPr>
        <p:txBody>
          <a:bodyPr wrap="none" rtlCol="0">
            <a:spAutoFit/>
            <a:scene3d>
              <a:camera prst="orthographicFront"/>
              <a:lightRig rig="threePt" dir="t"/>
            </a:scene3d>
            <a:sp3d contourW="12700"/>
          </a:bodyPr>
          <a:lstStyle/>
          <a:p>
            <a:pPr lvl="0" algn="l">
              <a:defRPr/>
            </a:pPr>
            <a:r>
              <a:rPr lang="sr-Latn-RS" altLang="zh-CN" sz="4000" b="1" dirty="0">
                <a:solidFill>
                  <a:schemeClr val="tx1">
                    <a:lumMod val="75000"/>
                    <a:lumOff val="25000"/>
                  </a:schemeClr>
                </a:solidFill>
                <a:latin typeface="Century Gothic" panose="020B0502020202020204" pitchFamily="34" charset="0"/>
                <a:ea typeface="Microsoft YaHei" panose="020B0503020204020204" charset="-122"/>
              </a:rPr>
              <a:t>CLASSIFICATION SYSTEMS</a:t>
            </a:r>
          </a:p>
        </p:txBody>
      </p:sp>
      <p:cxnSp>
        <p:nvCxnSpPr>
          <p:cNvPr id="12" name="PA-直接连接符 11"/>
          <p:cNvCxnSpPr/>
          <p:nvPr>
            <p:custDataLst>
              <p:tags r:id="rId4"/>
            </p:custDataLst>
          </p:nvPr>
        </p:nvCxnSpPr>
        <p:spPr>
          <a:xfrm>
            <a:off x="2856633" y="250276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394335" y="37560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文本框 53"/>
          <p:cNvSpPr txBox="1"/>
          <p:nvPr>
            <p:custDataLst>
              <p:tags r:id="rId2"/>
            </p:custDataLst>
          </p:nvPr>
        </p:nvSpPr>
        <p:spPr>
          <a:xfrm>
            <a:off x="2734945" y="654050"/>
            <a:ext cx="6996430" cy="82994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accent1"/>
                </a:solidFill>
                <a:latin typeface="+mn-ea"/>
              </a:rPr>
              <a:t>The International Classification of Diseases (ICD)</a:t>
            </a:r>
          </a:p>
        </p:txBody>
      </p:sp>
      <p:sp>
        <p:nvSpPr>
          <p:cNvPr id="20" name="PA-文本框 19"/>
          <p:cNvSpPr txBox="1"/>
          <p:nvPr>
            <p:custDataLst>
              <p:tags r:id="rId3"/>
            </p:custDataLst>
          </p:nvPr>
        </p:nvSpPr>
        <p:spPr>
          <a:xfrm>
            <a:off x="6614160" y="1691005"/>
            <a:ext cx="4308475" cy="1899920"/>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International Classification of Diseases (ICD) is a global system for classifying diseases and related health issues. ICD is used worldwide to standardize diagnoses and code diseases, injuries, and other health conditions. This system is developed and maintained by the World Health Organization (WHO)</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3" name="PA-文本框 22"/>
          <p:cNvSpPr txBox="1"/>
          <p:nvPr>
            <p:custDataLst>
              <p:tags r:id="rId4"/>
            </p:custDataLst>
          </p:nvPr>
        </p:nvSpPr>
        <p:spPr>
          <a:xfrm>
            <a:off x="1433195" y="4362450"/>
            <a:ext cx="4126865" cy="1899920"/>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ICD has several versions, with the latest version typically used worldwide. Each version of ICD contains specific codes for different diseases, conditions, and causes of death. This enables healthcare professionals and researchers to clearly identify and document medical diagnoses and causes of death</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pic>
        <p:nvPicPr>
          <p:cNvPr id="4" name="Content Placeholder 3" descr="ICD-11-3"/>
          <p:cNvPicPr>
            <a:picLocks noGrp="1" noChangeAspect="1"/>
          </p:cNvPicPr>
          <p:nvPr>
            <p:ph idx="1"/>
          </p:nvPr>
        </p:nvPicPr>
        <p:blipFill>
          <a:blip r:embed="rId13" cstate="print"/>
          <a:stretch>
            <a:fillRect/>
          </a:stretch>
        </p:blipFill>
        <p:spPr>
          <a:xfrm>
            <a:off x="1320194" y="1762443"/>
            <a:ext cx="3717261" cy="2395538"/>
          </a:xfrm>
          <a:prstGeom prst="rect">
            <a:avLst/>
          </a:prstGeom>
        </p:spPr>
      </p:pic>
      <p:grpSp>
        <p:nvGrpSpPr>
          <p:cNvPr id="12" name="PA-组合 11"/>
          <p:cNvGrpSpPr/>
          <p:nvPr>
            <p:custDataLst>
              <p:tags r:id="rId5"/>
            </p:custDataLst>
          </p:nvPr>
        </p:nvGrpSpPr>
        <p:grpSpPr>
          <a:xfrm>
            <a:off x="4886762" y="2541258"/>
            <a:ext cx="823828" cy="763929"/>
            <a:chOff x="4659821" y="1911728"/>
            <a:chExt cx="823828" cy="763929"/>
          </a:xfrm>
        </p:grpSpPr>
        <p:sp>
          <p:nvSpPr>
            <p:cNvPr id="13" name="PA-矩形 12"/>
            <p:cNvSpPr/>
            <p:nvPr>
              <p:custDataLst>
                <p:tags r:id="rId9"/>
              </p:custDataLst>
            </p:nvPr>
          </p:nvSpPr>
          <p:spPr>
            <a:xfrm>
              <a:off x="4659821" y="1911728"/>
              <a:ext cx="823828" cy="763929"/>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crosoft YaHei" panose="020B0503020204020204" charset="-122"/>
                <a:ea typeface="Microsoft YaHei" panose="020B0503020204020204" charset="-122"/>
                <a:sym typeface="Microsoft YaHei" panose="020B0503020204020204" charset="-122"/>
              </a:endParaRPr>
            </a:p>
          </p:txBody>
        </p:sp>
        <p:sp>
          <p:nvSpPr>
            <p:cNvPr id="14" name="PA-文本框 13"/>
            <p:cNvSpPr txBox="1"/>
            <p:nvPr>
              <p:custDataLst>
                <p:tags r:id="rId10"/>
              </p:custDataLst>
            </p:nvPr>
          </p:nvSpPr>
          <p:spPr>
            <a:xfrm>
              <a:off x="4810285" y="2062860"/>
              <a:ext cx="522900" cy="461665"/>
            </a:xfrm>
            <a:prstGeom prst="rect">
              <a:avLst/>
            </a:prstGeom>
            <a:noFill/>
          </p:spPr>
          <p:txBody>
            <a:bodyPr wrap="none" rtlCol="0">
              <a:spAutoFit/>
            </a:bodyPr>
            <a:lstStyle/>
            <a:p>
              <a:r>
                <a:rPr lang="en-US" altLang="zh-CN" sz="2400" dirty="0">
                  <a:solidFill>
                    <a:schemeClr val="bg1"/>
                  </a:solidFill>
                  <a:latin typeface="Microsoft YaHei" panose="020B0503020204020204" charset="-122"/>
                  <a:ea typeface="Microsoft YaHei" panose="020B0503020204020204" charset="-122"/>
                  <a:sym typeface="Microsoft YaHei" panose="020B0503020204020204" charset="-122"/>
                </a:rPr>
                <a:t>01</a:t>
              </a:r>
              <a:endParaRPr lang="zh-CN" altLang="en-US" sz="2400" dirty="0">
                <a:solidFill>
                  <a:schemeClr val="bg1"/>
                </a:solidFill>
                <a:latin typeface="Microsoft YaHei" panose="020B0503020204020204" charset="-122"/>
                <a:ea typeface="Microsoft YaHei" panose="020B0503020204020204" charset="-122"/>
                <a:sym typeface="Microsoft YaHei" panose="020B0503020204020204" charset="-122"/>
              </a:endParaRPr>
            </a:p>
          </p:txBody>
        </p:sp>
      </p:grpSp>
      <p:pic>
        <p:nvPicPr>
          <p:cNvPr id="6" name="Picture 5" descr="bang-phan-loai-benh-quoc-te-icd-10"/>
          <p:cNvPicPr>
            <a:picLocks noChangeAspect="1"/>
          </p:cNvPicPr>
          <p:nvPr/>
        </p:nvPicPr>
        <p:blipFill>
          <a:blip r:embed="rId14" cstate="print"/>
          <a:stretch>
            <a:fillRect/>
          </a:stretch>
        </p:blipFill>
        <p:spPr>
          <a:xfrm>
            <a:off x="7017385" y="3949065"/>
            <a:ext cx="3905250" cy="2239645"/>
          </a:xfrm>
          <a:prstGeom prst="rect">
            <a:avLst/>
          </a:prstGeom>
        </p:spPr>
      </p:pic>
      <p:grpSp>
        <p:nvGrpSpPr>
          <p:cNvPr id="15" name="PA-组合 14"/>
          <p:cNvGrpSpPr/>
          <p:nvPr>
            <p:custDataLst>
              <p:tags r:id="rId6"/>
            </p:custDataLst>
          </p:nvPr>
        </p:nvGrpSpPr>
        <p:grpSpPr>
          <a:xfrm>
            <a:off x="6344687" y="4592073"/>
            <a:ext cx="823828" cy="763929"/>
            <a:chOff x="4659821" y="1911728"/>
            <a:chExt cx="823828" cy="763929"/>
          </a:xfrm>
        </p:grpSpPr>
        <p:sp>
          <p:nvSpPr>
            <p:cNvPr id="16" name="PA-矩形 15"/>
            <p:cNvSpPr/>
            <p:nvPr>
              <p:custDataLst>
                <p:tags r:id="rId7"/>
              </p:custDataLst>
            </p:nvPr>
          </p:nvSpPr>
          <p:spPr>
            <a:xfrm>
              <a:off x="4659821" y="1911728"/>
              <a:ext cx="823828" cy="7639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charset="-122"/>
                <a:ea typeface="Microsoft YaHei" panose="020B0503020204020204" charset="-122"/>
                <a:sym typeface="Microsoft YaHei" panose="020B0503020204020204" charset="-122"/>
              </a:endParaRPr>
            </a:p>
          </p:txBody>
        </p:sp>
        <p:sp>
          <p:nvSpPr>
            <p:cNvPr id="17" name="PA-文本框 16"/>
            <p:cNvSpPr txBox="1"/>
            <p:nvPr>
              <p:custDataLst>
                <p:tags r:id="rId8"/>
              </p:custDataLst>
            </p:nvPr>
          </p:nvSpPr>
          <p:spPr>
            <a:xfrm>
              <a:off x="4811087" y="2062860"/>
              <a:ext cx="521297" cy="461665"/>
            </a:xfrm>
            <a:prstGeom prst="rect">
              <a:avLst/>
            </a:prstGeom>
            <a:noFill/>
          </p:spPr>
          <p:txBody>
            <a:bodyPr wrap="none" rtlCol="0">
              <a:spAutoFit/>
            </a:bodyPr>
            <a:lstStyle/>
            <a:p>
              <a:r>
                <a:rPr lang="en-US" altLang="zh-CN" sz="2400" dirty="0">
                  <a:solidFill>
                    <a:schemeClr val="bg1"/>
                  </a:solidFill>
                  <a:latin typeface="Microsoft YaHei" panose="020B0503020204020204" charset="-122"/>
                  <a:ea typeface="Microsoft YaHei" panose="020B0503020204020204" charset="-122"/>
                  <a:sym typeface="Microsoft YaHei" panose="020B0503020204020204" charset="-122"/>
                </a:rPr>
                <a:t>02</a:t>
              </a:r>
              <a:endParaRPr lang="zh-CN" altLang="en-US" sz="2400" dirty="0">
                <a:solidFill>
                  <a:schemeClr val="bg1"/>
                </a:solidFill>
                <a:latin typeface="Microsoft YaHei" panose="020B0503020204020204" charset="-122"/>
                <a:ea typeface="Microsoft YaHei" panose="020B0503020204020204" charset="-122"/>
                <a:sym typeface="Microsoft YaHei"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2" cstate="prin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 name="PA-矩形 1"/>
          <p:cNvSpPr/>
          <p:nvPr>
            <p:custDataLst>
              <p:tags r:id="rId1"/>
            </p:custDataLst>
          </p:nvPr>
        </p:nvSpPr>
        <p:spPr>
          <a:xfrm>
            <a:off x="454660" y="49752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文本框 53"/>
          <p:cNvSpPr txBox="1"/>
          <p:nvPr>
            <p:custDataLst>
              <p:tags r:id="rId2"/>
            </p:custDataLst>
          </p:nvPr>
        </p:nvSpPr>
        <p:spPr>
          <a:xfrm>
            <a:off x="2658110" y="711323"/>
            <a:ext cx="6996430" cy="82994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accent1"/>
                </a:solidFill>
                <a:latin typeface="+mn-ea"/>
              </a:rPr>
              <a:t>The International Classification of Diseases (ICD)</a:t>
            </a:r>
          </a:p>
        </p:txBody>
      </p:sp>
      <p:sp>
        <p:nvSpPr>
          <p:cNvPr id="20" name="PA-文本框 19"/>
          <p:cNvSpPr txBox="1"/>
          <p:nvPr>
            <p:custDataLst>
              <p:tags r:id="rId3"/>
            </p:custDataLst>
          </p:nvPr>
        </p:nvSpPr>
        <p:spPr>
          <a:xfrm>
            <a:off x="6684645" y="1922145"/>
            <a:ext cx="4126865" cy="1383030"/>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CD is also used for tracking epidemiological data, planning healthcare services, researching diseases and injuries, making policy decisions, and comparing health data on a global scale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sp>
        <p:nvSpPr>
          <p:cNvPr id="23" name="PA-文本框 22"/>
          <p:cNvSpPr txBox="1"/>
          <p:nvPr>
            <p:custDataLst>
              <p:tags r:id="rId4"/>
            </p:custDataLst>
          </p:nvPr>
        </p:nvSpPr>
        <p:spPr>
          <a:xfrm>
            <a:off x="1133676" y="4202112"/>
            <a:ext cx="4531995" cy="2158365"/>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The latest version of ICD is ICD-10, which is in use worldwide. There is also a new version, ICD-11, which has been developed and is gradually being introduced into clinical practice and research.</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 </a:t>
            </a:r>
            <a:r>
              <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In summary, ICD is a critical tool in medicine and healthcare that facilitates standardization and clear identification of medical diagnoses and causes of death worldwide</a:t>
            </a:r>
            <a:r>
              <a:rPr lang="sr-Latn-RS" altLang="zh-CN"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rPr>
              <a:t>.</a:t>
            </a:r>
            <a:endParaRPr lang="zh-CN" altLang="en-US" sz="1400" dirty="0">
              <a:solidFill>
                <a:schemeClr val="tx1">
                  <a:lumMod val="75000"/>
                  <a:lumOff val="25000"/>
                </a:schemeClr>
              </a:solidFill>
              <a:latin typeface="Microsoft YaHei" panose="020B0503020204020204" charset="-122"/>
              <a:ea typeface="Microsoft YaHei" panose="020B0503020204020204" charset="-122"/>
              <a:sym typeface="Microsoft YaHei" panose="020B0503020204020204" charset="-122"/>
            </a:endParaRPr>
          </a:p>
        </p:txBody>
      </p:sp>
      <p:pic>
        <p:nvPicPr>
          <p:cNvPr id="7" name="Content Placeholder 6" descr="преузимање"/>
          <p:cNvPicPr>
            <a:picLocks noGrp="1" noChangeAspect="1"/>
          </p:cNvPicPr>
          <p:nvPr>
            <p:ph idx="1"/>
          </p:nvPr>
        </p:nvPicPr>
        <p:blipFill>
          <a:blip r:embed="rId13" cstate="print"/>
          <a:stretch>
            <a:fillRect/>
          </a:stretch>
        </p:blipFill>
        <p:spPr>
          <a:xfrm>
            <a:off x="1280160" y="1885950"/>
            <a:ext cx="3757295" cy="2023110"/>
          </a:xfrm>
          <a:prstGeom prst="rect">
            <a:avLst/>
          </a:prstGeom>
        </p:spPr>
      </p:pic>
      <p:grpSp>
        <p:nvGrpSpPr>
          <p:cNvPr id="12" name="PA-组合 11"/>
          <p:cNvGrpSpPr/>
          <p:nvPr>
            <p:custDataLst>
              <p:tags r:id="rId5"/>
            </p:custDataLst>
          </p:nvPr>
        </p:nvGrpSpPr>
        <p:grpSpPr>
          <a:xfrm>
            <a:off x="4886762" y="2541258"/>
            <a:ext cx="823828" cy="763929"/>
            <a:chOff x="4659821" y="1911728"/>
            <a:chExt cx="823828" cy="763929"/>
          </a:xfrm>
        </p:grpSpPr>
        <p:sp>
          <p:nvSpPr>
            <p:cNvPr id="13" name="PA-矩形 12"/>
            <p:cNvSpPr/>
            <p:nvPr>
              <p:custDataLst>
                <p:tags r:id="rId9"/>
              </p:custDataLst>
            </p:nvPr>
          </p:nvSpPr>
          <p:spPr>
            <a:xfrm>
              <a:off x="4659821" y="1911728"/>
              <a:ext cx="823828" cy="763929"/>
            </a:xfrm>
            <a:prstGeom prst="rect">
              <a:avLst/>
            </a:prstGeom>
            <a:solidFill>
              <a:srgbClr val="71A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crosoft YaHei" panose="020B0503020204020204" charset="-122"/>
                <a:ea typeface="Microsoft YaHei" panose="020B0503020204020204" charset="-122"/>
                <a:sym typeface="Microsoft YaHei" panose="020B0503020204020204" charset="-122"/>
              </a:endParaRPr>
            </a:p>
          </p:txBody>
        </p:sp>
        <p:sp>
          <p:nvSpPr>
            <p:cNvPr id="14" name="PA-文本框 13"/>
            <p:cNvSpPr txBox="1"/>
            <p:nvPr>
              <p:custDataLst>
                <p:tags r:id="rId10"/>
              </p:custDataLst>
            </p:nvPr>
          </p:nvSpPr>
          <p:spPr>
            <a:xfrm>
              <a:off x="4810285" y="2062860"/>
              <a:ext cx="539750" cy="460375"/>
            </a:xfrm>
            <a:prstGeom prst="rect">
              <a:avLst/>
            </a:prstGeom>
            <a:noFill/>
          </p:spPr>
          <p:txBody>
            <a:bodyPr wrap="none" rtlCol="0">
              <a:spAutoFit/>
            </a:bodyPr>
            <a:lstStyle/>
            <a:p>
              <a:r>
                <a:rPr lang="en-US" altLang="zh-CN" sz="2400" dirty="0">
                  <a:solidFill>
                    <a:schemeClr val="bg1"/>
                  </a:solidFill>
                  <a:latin typeface="Microsoft YaHei" panose="020B0503020204020204" charset="-122"/>
                  <a:ea typeface="Microsoft YaHei" panose="020B0503020204020204" charset="-122"/>
                  <a:sym typeface="Microsoft YaHei" panose="020B0503020204020204" charset="-122"/>
                </a:rPr>
                <a:t>0</a:t>
              </a:r>
              <a:r>
                <a:rPr lang="sr-Latn-RS" altLang="en-US" sz="2400" dirty="0">
                  <a:solidFill>
                    <a:schemeClr val="bg1"/>
                  </a:solidFill>
                  <a:latin typeface="Microsoft YaHei" panose="020B0503020204020204" charset="-122"/>
                  <a:ea typeface="Microsoft YaHei" panose="020B0503020204020204" charset="-122"/>
                  <a:sym typeface="Microsoft YaHei" panose="020B0503020204020204" charset="-122"/>
                </a:rPr>
                <a:t>3</a:t>
              </a:r>
            </a:p>
          </p:txBody>
        </p:sp>
      </p:grpSp>
      <p:pic>
        <p:nvPicPr>
          <p:cNvPr id="8" name="Picture 7" descr="icd-cover"/>
          <p:cNvPicPr>
            <a:picLocks noChangeAspect="1"/>
          </p:cNvPicPr>
          <p:nvPr/>
        </p:nvPicPr>
        <p:blipFill>
          <a:blip r:embed="rId14" cstate="print"/>
          <a:stretch>
            <a:fillRect/>
          </a:stretch>
        </p:blipFill>
        <p:spPr>
          <a:xfrm>
            <a:off x="6777036" y="3830320"/>
            <a:ext cx="4034473" cy="2158364"/>
          </a:xfrm>
          <a:prstGeom prst="rect">
            <a:avLst/>
          </a:prstGeom>
        </p:spPr>
      </p:pic>
      <p:grpSp>
        <p:nvGrpSpPr>
          <p:cNvPr id="15" name="PA-组合 14"/>
          <p:cNvGrpSpPr/>
          <p:nvPr>
            <p:custDataLst>
              <p:tags r:id="rId6"/>
            </p:custDataLst>
          </p:nvPr>
        </p:nvGrpSpPr>
        <p:grpSpPr>
          <a:xfrm>
            <a:off x="6344687" y="4592073"/>
            <a:ext cx="823828" cy="763929"/>
            <a:chOff x="4659821" y="1911728"/>
            <a:chExt cx="823828" cy="763929"/>
          </a:xfrm>
        </p:grpSpPr>
        <p:sp>
          <p:nvSpPr>
            <p:cNvPr id="16" name="PA-矩形 15"/>
            <p:cNvSpPr/>
            <p:nvPr>
              <p:custDataLst>
                <p:tags r:id="rId7"/>
              </p:custDataLst>
            </p:nvPr>
          </p:nvSpPr>
          <p:spPr>
            <a:xfrm>
              <a:off x="4659821" y="1911728"/>
              <a:ext cx="823828" cy="7639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charset="-122"/>
                <a:ea typeface="Microsoft YaHei" panose="020B0503020204020204" charset="-122"/>
                <a:sym typeface="Microsoft YaHei" panose="020B0503020204020204" charset="-122"/>
              </a:endParaRPr>
            </a:p>
          </p:txBody>
        </p:sp>
        <p:sp>
          <p:nvSpPr>
            <p:cNvPr id="17" name="PA-文本框 16"/>
            <p:cNvSpPr txBox="1"/>
            <p:nvPr>
              <p:custDataLst>
                <p:tags r:id="rId8"/>
              </p:custDataLst>
            </p:nvPr>
          </p:nvSpPr>
          <p:spPr>
            <a:xfrm>
              <a:off x="4811087" y="2062860"/>
              <a:ext cx="539750" cy="460375"/>
            </a:xfrm>
            <a:prstGeom prst="rect">
              <a:avLst/>
            </a:prstGeom>
            <a:noFill/>
          </p:spPr>
          <p:txBody>
            <a:bodyPr wrap="none" rtlCol="0">
              <a:spAutoFit/>
            </a:bodyPr>
            <a:lstStyle/>
            <a:p>
              <a:r>
                <a:rPr lang="en-US" altLang="zh-CN" sz="2400" dirty="0">
                  <a:solidFill>
                    <a:schemeClr val="bg1"/>
                  </a:solidFill>
                  <a:latin typeface="Microsoft YaHei" panose="020B0503020204020204" charset="-122"/>
                  <a:ea typeface="Microsoft YaHei" panose="020B0503020204020204" charset="-122"/>
                  <a:sym typeface="Microsoft YaHei" panose="020B0503020204020204" charset="-122"/>
                </a:rPr>
                <a:t>0</a:t>
              </a:r>
              <a:r>
                <a:rPr lang="sr-Latn-RS" altLang="en-US" sz="2400" dirty="0">
                  <a:solidFill>
                    <a:schemeClr val="bg1"/>
                  </a:solidFill>
                  <a:latin typeface="Microsoft YaHei" panose="020B0503020204020204" charset="-122"/>
                  <a:ea typeface="Microsoft YaHei" panose="020B0503020204020204" charset="-122"/>
                  <a:sym typeface="Microsoft YaHei" panose="020B0503020204020204" charset="-122"/>
                </a:rPr>
                <a:t>4</a:t>
              </a: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4335" y="304483"/>
            <a:ext cx="11403330" cy="6106795"/>
          </a:xfrm>
          <a:prstGeom prst="rect">
            <a:avLst/>
          </a:prstGeom>
          <a:solidFill>
            <a:schemeClr val="bg1"/>
          </a:solidFill>
          <a:ln w="25400">
            <a:solidFill>
              <a:srgbClr val="87B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70050" y="474345"/>
            <a:ext cx="8852535" cy="82994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accent1"/>
                </a:solidFill>
                <a:latin typeface="+mn-ea"/>
              </a:rPr>
              <a:t>The main goal of the International Classification of Diseases (ICD)</a:t>
            </a:r>
          </a:p>
        </p:txBody>
      </p:sp>
      <p:grpSp>
        <p:nvGrpSpPr>
          <p:cNvPr id="26" name="组合 25"/>
          <p:cNvGrpSpPr/>
          <p:nvPr/>
        </p:nvGrpSpPr>
        <p:grpSpPr>
          <a:xfrm>
            <a:off x="1571625" y="1446530"/>
            <a:ext cx="9049385" cy="802640"/>
            <a:chOff x="2378201" y="2258841"/>
            <a:chExt cx="2152398" cy="468000"/>
          </a:xfrm>
        </p:grpSpPr>
        <p:sp>
          <p:nvSpPr>
            <p:cNvPr id="8" name="矩形 7"/>
            <p:cNvSpPr/>
            <p:nvPr/>
          </p:nvSpPr>
          <p:spPr>
            <a:xfrm>
              <a:off x="2378201" y="2258841"/>
              <a:ext cx="2152398" cy="46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文本框 15"/>
            <p:cNvSpPr txBox="1"/>
            <p:nvPr/>
          </p:nvSpPr>
          <p:spPr>
            <a:xfrm>
              <a:off x="2454625" y="2278019"/>
              <a:ext cx="1999702" cy="429864"/>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mn-ea"/>
                </a:rPr>
                <a:t>The main goal of the International Classification of Diseases (ICD) is the standardization and systematic classification of medical diagnoses, diseases, injuries, and causes of death.</a:t>
              </a:r>
              <a:endParaRPr lang="sr-Latn-RS" altLang="zh-CN" sz="1400" b="1" dirty="0">
                <a:solidFill>
                  <a:schemeClr val="bg1"/>
                </a:solidFill>
                <a:latin typeface="+mn-ea"/>
              </a:endParaRPr>
            </a:p>
            <a:p>
              <a:pPr algn="ctr"/>
              <a:r>
                <a:rPr lang="zh-CN" altLang="en-US" sz="1400" b="1" dirty="0">
                  <a:solidFill>
                    <a:schemeClr val="bg1"/>
                  </a:solidFill>
                  <a:latin typeface="+mn-ea"/>
                </a:rPr>
                <a:t> This classification has several specific objectives and is used for various purposes:</a:t>
              </a:r>
            </a:p>
          </p:txBody>
        </p:sp>
      </p:grpSp>
      <p:grpSp>
        <p:nvGrpSpPr>
          <p:cNvPr id="28" name="组合 27"/>
          <p:cNvGrpSpPr/>
          <p:nvPr/>
        </p:nvGrpSpPr>
        <p:grpSpPr>
          <a:xfrm>
            <a:off x="835025" y="2668905"/>
            <a:ext cx="5208270" cy="1840230"/>
            <a:chOff x="1028057" y="2039549"/>
            <a:chExt cx="4852670" cy="1925320"/>
          </a:xfrm>
        </p:grpSpPr>
        <p:sp>
          <p:nvSpPr>
            <p:cNvPr id="9" name="矩形 8"/>
            <p:cNvSpPr/>
            <p:nvPr/>
          </p:nvSpPr>
          <p:spPr>
            <a:xfrm>
              <a:off x="1028057" y="2039549"/>
              <a:ext cx="4852670" cy="1925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文本框 16"/>
            <p:cNvSpPr txBox="1"/>
            <p:nvPr/>
          </p:nvSpPr>
          <p:spPr>
            <a:xfrm>
              <a:off x="1127160" y="2181825"/>
              <a:ext cx="4652645" cy="1640973"/>
            </a:xfrm>
            <a:prstGeom prst="rect">
              <a:avLst/>
            </a:prstGeom>
            <a:noFill/>
          </p:spPr>
          <p:txBody>
            <a:bodyPr wrap="square" rtlCol="0">
              <a:spAutoFit/>
              <a:scene3d>
                <a:camera prst="orthographicFront"/>
                <a:lightRig rig="threePt" dir="t"/>
              </a:scene3d>
              <a:sp3d contourW="12700"/>
            </a:bodyPr>
            <a:lstStyle/>
            <a:p>
              <a:pPr lvl="0" algn="just"/>
              <a:r>
                <a:rPr lang="zh-CN" altLang="en-US" sz="1600" dirty="0">
                  <a:solidFill>
                    <a:schemeClr val="bg1"/>
                  </a:solidFill>
                  <a:latin typeface="+mn-ea"/>
                </a:rPr>
                <a:t>Ensuring Uniformity and Consistency: ICD ensures consistency in the names and definitions of diseases and conditions worldwide. This means that the same terms and codes can be used in different countries and the exchange of medical data</a:t>
              </a:r>
              <a:r>
                <a:rPr lang="sr-Latn-RS" altLang="zh-CN" sz="1600" dirty="0">
                  <a:solidFill>
                    <a:schemeClr val="bg1"/>
                  </a:solidFill>
                  <a:latin typeface="+mn-ea"/>
                </a:rPr>
                <a:t>.</a:t>
              </a:r>
              <a:endParaRPr lang="zh-CN" altLang="en-US" sz="1600" dirty="0">
                <a:solidFill>
                  <a:schemeClr val="bg1"/>
                </a:solidFill>
                <a:latin typeface="+mn-ea"/>
              </a:endParaRPr>
            </a:p>
          </p:txBody>
        </p:sp>
      </p:grpSp>
      <p:grpSp>
        <p:nvGrpSpPr>
          <p:cNvPr id="29" name="组合 28"/>
          <p:cNvGrpSpPr/>
          <p:nvPr/>
        </p:nvGrpSpPr>
        <p:grpSpPr>
          <a:xfrm>
            <a:off x="6179820" y="2668905"/>
            <a:ext cx="5073015" cy="1839595"/>
            <a:chOff x="6311257" y="4360474"/>
            <a:chExt cx="4941586" cy="590681"/>
          </a:xfrm>
        </p:grpSpPr>
        <p:sp>
          <p:nvSpPr>
            <p:cNvPr id="13" name="矩形 12"/>
            <p:cNvSpPr/>
            <p:nvPr/>
          </p:nvSpPr>
          <p:spPr>
            <a:xfrm>
              <a:off x="6311257" y="4360474"/>
              <a:ext cx="4852686" cy="5906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文本框 18"/>
            <p:cNvSpPr txBox="1"/>
            <p:nvPr/>
          </p:nvSpPr>
          <p:spPr>
            <a:xfrm>
              <a:off x="6311257" y="4390520"/>
              <a:ext cx="4941586" cy="503618"/>
            </a:xfrm>
            <a:prstGeom prst="rect">
              <a:avLst/>
            </a:prstGeom>
            <a:noFill/>
          </p:spPr>
          <p:txBody>
            <a:bodyPr wrap="square" rtlCol="0">
              <a:spAutoFit/>
              <a:scene3d>
                <a:camera prst="orthographicFront"/>
                <a:lightRig rig="threePt" dir="t"/>
              </a:scene3d>
              <a:sp3d contourW="12700"/>
            </a:bodyPr>
            <a:lstStyle/>
            <a:p>
              <a:pPr lvl="0" algn="just"/>
              <a:r>
                <a:rPr lang="zh-CN" altLang="en-US" sz="1600" dirty="0">
                  <a:solidFill>
                    <a:schemeClr val="bg1"/>
                  </a:solidFill>
                  <a:latin typeface="+mn-ea"/>
                </a:rPr>
                <a:t>Facilitating Diagnosis and Treatment: Healthcare professionals use ICD codes for making diagnoses, planning treatment, and monitoring patients. Standardizing diagnoses improves the accuracy and efficiency of healthcare</a:t>
              </a:r>
              <a:r>
                <a:rPr lang="sr-Latn-RS" altLang="zh-CN" sz="1600" dirty="0">
                  <a:solidFill>
                    <a:schemeClr val="bg1"/>
                  </a:solidFill>
                  <a:latin typeface="+mn-ea"/>
                </a:rPr>
                <a:t>.</a:t>
              </a:r>
              <a:endParaRPr lang="zh-CN" altLang="en-US" sz="1600" dirty="0">
                <a:solidFill>
                  <a:schemeClr val="bg1"/>
                </a:solidFill>
                <a:latin typeface="+mn-ea"/>
              </a:endParaRPr>
            </a:p>
            <a:p>
              <a:pPr lvl="0" algn="just"/>
              <a:endParaRPr lang="zh-CN" altLang="en-US" sz="1600" dirty="0">
                <a:solidFill>
                  <a:schemeClr val="bg1"/>
                </a:solidFill>
                <a:latin typeface="+mn-ea"/>
              </a:endParaRPr>
            </a:p>
          </p:txBody>
        </p:sp>
      </p:grpSp>
      <p:grpSp>
        <p:nvGrpSpPr>
          <p:cNvPr id="3" name="组合 27"/>
          <p:cNvGrpSpPr/>
          <p:nvPr/>
        </p:nvGrpSpPr>
        <p:grpSpPr>
          <a:xfrm>
            <a:off x="6179820" y="4577715"/>
            <a:ext cx="4984115" cy="1522730"/>
            <a:chOff x="1028692" y="2030659"/>
            <a:chExt cx="4852670" cy="2562225"/>
          </a:xfrm>
        </p:grpSpPr>
        <p:sp>
          <p:nvSpPr>
            <p:cNvPr id="4" name="矩形 8"/>
            <p:cNvSpPr/>
            <p:nvPr/>
          </p:nvSpPr>
          <p:spPr>
            <a:xfrm>
              <a:off x="1028692" y="2030659"/>
              <a:ext cx="4852670" cy="25622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 name="文本框 16"/>
            <p:cNvSpPr txBox="1"/>
            <p:nvPr/>
          </p:nvSpPr>
          <p:spPr>
            <a:xfrm>
              <a:off x="1129022" y="2149269"/>
              <a:ext cx="4652645" cy="2224584"/>
            </a:xfrm>
            <a:prstGeom prst="rect">
              <a:avLst/>
            </a:prstGeom>
            <a:noFill/>
          </p:spPr>
          <p:txBody>
            <a:bodyPr wrap="square" rtlCol="0">
              <a:spAutoFit/>
              <a:scene3d>
                <a:camera prst="orthographicFront"/>
                <a:lightRig rig="threePt" dir="t"/>
              </a:scene3d>
              <a:sp3d contourW="12700"/>
            </a:bodyPr>
            <a:lstStyle/>
            <a:p>
              <a:pPr lvl="0" algn="just"/>
              <a:r>
                <a:rPr lang="zh-CN" altLang="en-US" sz="1600" dirty="0">
                  <a:solidFill>
                    <a:schemeClr val="bg1"/>
                  </a:solidFill>
                  <a:latin typeface="+mn-ea"/>
                </a:rPr>
                <a:t>Monitoring Health Trends: ICD enables the tracking of epidemiological data, which is crucial for recognizing and monitoring the spread of diseases, identifying risk factors, and planning prevention</a:t>
              </a:r>
              <a:r>
                <a:rPr lang="sr-Latn-RS" altLang="zh-CN" sz="1600" dirty="0">
                  <a:solidFill>
                    <a:schemeClr val="bg1"/>
                  </a:solidFill>
                  <a:latin typeface="+mn-ea"/>
                </a:rPr>
                <a:t>.</a:t>
              </a:r>
              <a:endParaRPr lang="zh-CN" altLang="en-US" sz="1600" dirty="0">
                <a:solidFill>
                  <a:schemeClr val="bg1"/>
                </a:solidFill>
                <a:latin typeface="+mn-ea"/>
              </a:endParaRPr>
            </a:p>
          </p:txBody>
        </p:sp>
      </p:grpSp>
      <p:grpSp>
        <p:nvGrpSpPr>
          <p:cNvPr id="6" name="组合 27"/>
          <p:cNvGrpSpPr/>
          <p:nvPr/>
        </p:nvGrpSpPr>
        <p:grpSpPr>
          <a:xfrm>
            <a:off x="834390" y="4578350"/>
            <a:ext cx="5208270" cy="1568450"/>
            <a:chOff x="642612" y="1696553"/>
            <a:chExt cx="5208270" cy="2639156"/>
          </a:xfrm>
        </p:grpSpPr>
        <p:sp>
          <p:nvSpPr>
            <p:cNvPr id="7" name="矩形 8"/>
            <p:cNvSpPr/>
            <p:nvPr/>
          </p:nvSpPr>
          <p:spPr>
            <a:xfrm>
              <a:off x="642612" y="1696553"/>
              <a:ext cx="5208270" cy="25622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文本框 16"/>
            <p:cNvSpPr txBox="1"/>
            <p:nvPr/>
          </p:nvSpPr>
          <p:spPr>
            <a:xfrm>
              <a:off x="643247" y="1696553"/>
              <a:ext cx="5100320" cy="2639156"/>
            </a:xfrm>
            <a:prstGeom prst="rect">
              <a:avLst/>
            </a:prstGeom>
            <a:noFill/>
          </p:spPr>
          <p:txBody>
            <a:bodyPr wrap="square" rtlCol="0">
              <a:spAutoFit/>
              <a:scene3d>
                <a:camera prst="orthographicFront"/>
                <a:lightRig rig="threePt" dir="t"/>
              </a:scene3d>
              <a:sp3d contourW="12700"/>
            </a:bodyPr>
            <a:lstStyle/>
            <a:p>
              <a:pPr lvl="0" algn="just"/>
              <a:r>
                <a:rPr lang="zh-CN" altLang="en-US" sz="1600" dirty="0">
                  <a:solidFill>
                    <a:schemeClr val="bg1"/>
                  </a:solidFill>
                  <a:latin typeface="+mn-ea"/>
                </a:rPr>
                <a:t>Research: ICD data are often used in medical research to analyze risk factors, treatment effectiveness, and long-term health trends.</a:t>
              </a:r>
            </a:p>
            <a:p>
              <a:pPr lvl="0" algn="just"/>
              <a:r>
                <a:rPr lang="zh-CN" altLang="en-US" sz="1600" dirty="0">
                  <a:solidFill>
                    <a:schemeClr val="bg1"/>
                  </a:solidFill>
                  <a:latin typeface="+mn-ea"/>
                </a:rPr>
                <a:t>Health System Planning: ICD helps health authorities in planning and managing healthcare systems</a:t>
              </a:r>
              <a:r>
                <a:rPr lang="sr-Latn-RS" altLang="zh-CN" sz="1600" dirty="0">
                  <a:solidFill>
                    <a:schemeClr val="bg1"/>
                  </a:solidFill>
                  <a:latin typeface="+mn-ea"/>
                </a:rPr>
                <a:t>.</a:t>
              </a:r>
              <a:endParaRPr lang="zh-CN" altLang="en-US" sz="1600" dirty="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advTm="15000">
        <p:cover dir="d"/>
      </p:transition>
    </mc:Choice>
    <mc:Fallback>
      <p:transition spd="slow" advTm="15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d311b73-f9d3-4b91-b6f8-c98d9cfd796f}"/>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00.xml><?xml version="1.0" encoding="utf-8"?>
<p:tagLst xmlns:a="http://schemas.openxmlformats.org/drawingml/2006/main" xmlns:r="http://schemas.openxmlformats.org/officeDocument/2006/relationships" xmlns:p="http://schemas.openxmlformats.org/presentationml/2006/main">
  <p:tag name="PA" val="v5.2.8"/>
</p:tagLst>
</file>

<file path=ppt/tags/tag101.xml><?xml version="1.0" encoding="utf-8"?>
<p:tagLst xmlns:a="http://schemas.openxmlformats.org/drawingml/2006/main" xmlns:r="http://schemas.openxmlformats.org/officeDocument/2006/relationships" xmlns:p="http://schemas.openxmlformats.org/presentationml/2006/main">
  <p:tag name="PA" val="v5.2.8"/>
</p:tagLst>
</file>

<file path=ppt/tags/tag102.xml><?xml version="1.0" encoding="utf-8"?>
<p:tagLst xmlns:a="http://schemas.openxmlformats.org/drawingml/2006/main" xmlns:r="http://schemas.openxmlformats.org/officeDocument/2006/relationships" xmlns:p="http://schemas.openxmlformats.org/presentationml/2006/main">
  <p:tag name="PA" val="v5.2.8"/>
</p:tagLst>
</file>

<file path=ppt/tags/tag103.xml><?xml version="1.0" encoding="utf-8"?>
<p:tagLst xmlns:a="http://schemas.openxmlformats.org/drawingml/2006/main" xmlns:r="http://schemas.openxmlformats.org/officeDocument/2006/relationships" xmlns:p="http://schemas.openxmlformats.org/presentationml/2006/main">
  <p:tag name="PA" val="v5.2.8"/>
</p:tagLst>
</file>

<file path=ppt/tags/tag104.xml><?xml version="1.0" encoding="utf-8"?>
<p:tagLst xmlns:a="http://schemas.openxmlformats.org/drawingml/2006/main" xmlns:r="http://schemas.openxmlformats.org/officeDocument/2006/relationships" xmlns:p="http://schemas.openxmlformats.org/presentationml/2006/main">
  <p:tag name="PA" val="v5.2.8"/>
</p:tagLst>
</file>

<file path=ppt/tags/tag105.xml><?xml version="1.0" encoding="utf-8"?>
<p:tagLst xmlns:a="http://schemas.openxmlformats.org/drawingml/2006/main" xmlns:r="http://schemas.openxmlformats.org/officeDocument/2006/relationships" xmlns:p="http://schemas.openxmlformats.org/presentationml/2006/main">
  <p:tag name="PA" val="v5.2.8"/>
</p:tagLst>
</file>

<file path=ppt/tags/tag106.xml><?xml version="1.0" encoding="utf-8"?>
<p:tagLst xmlns:a="http://schemas.openxmlformats.org/drawingml/2006/main" xmlns:r="http://schemas.openxmlformats.org/officeDocument/2006/relationships" xmlns:p="http://schemas.openxmlformats.org/presentationml/2006/main">
  <p:tag name="PA" val="v5.2.8"/>
</p:tagLst>
</file>

<file path=ppt/tags/tag107.xml><?xml version="1.0" encoding="utf-8"?>
<p:tagLst xmlns:a="http://schemas.openxmlformats.org/drawingml/2006/main" xmlns:r="http://schemas.openxmlformats.org/officeDocument/2006/relationships" xmlns:p="http://schemas.openxmlformats.org/presentationml/2006/main">
  <p:tag name="PA" val="v5.2.8"/>
</p:tagLst>
</file>

<file path=ppt/tags/tag108.xml><?xml version="1.0" encoding="utf-8"?>
<p:tagLst xmlns:a="http://schemas.openxmlformats.org/drawingml/2006/main" xmlns:r="http://schemas.openxmlformats.org/officeDocument/2006/relationships" xmlns:p="http://schemas.openxmlformats.org/presentationml/2006/main">
  <p:tag name="PA" val="v5.2.8"/>
</p:tagLst>
</file>

<file path=ppt/tags/tag109.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10.xml><?xml version="1.0" encoding="utf-8"?>
<p:tagLst xmlns:a="http://schemas.openxmlformats.org/drawingml/2006/main" xmlns:r="http://schemas.openxmlformats.org/officeDocument/2006/relationships" xmlns:p="http://schemas.openxmlformats.org/presentationml/2006/main">
  <p:tag name="PA" val="v5.2.8"/>
</p:tagLst>
</file>

<file path=ppt/tags/tag111.xml><?xml version="1.0" encoding="utf-8"?>
<p:tagLst xmlns:a="http://schemas.openxmlformats.org/drawingml/2006/main" xmlns:r="http://schemas.openxmlformats.org/officeDocument/2006/relationships" xmlns:p="http://schemas.openxmlformats.org/presentationml/2006/main">
  <p:tag name="PA" val="v5.2.8"/>
</p:tagLst>
</file>

<file path=ppt/tags/tag112.xml><?xml version="1.0" encoding="utf-8"?>
<p:tagLst xmlns:a="http://schemas.openxmlformats.org/drawingml/2006/main" xmlns:r="http://schemas.openxmlformats.org/officeDocument/2006/relationships" xmlns:p="http://schemas.openxmlformats.org/presentationml/2006/main">
  <p:tag name="PA" val="v5.2.8"/>
</p:tagLst>
</file>

<file path=ppt/tags/tag113.xml><?xml version="1.0" encoding="utf-8"?>
<p:tagLst xmlns:a="http://schemas.openxmlformats.org/drawingml/2006/main" xmlns:r="http://schemas.openxmlformats.org/officeDocument/2006/relationships" xmlns:p="http://schemas.openxmlformats.org/presentationml/2006/main">
  <p:tag name="PA" val="v5.2.8"/>
</p:tagLst>
</file>

<file path=ppt/tags/tag114.xml><?xml version="1.0" encoding="utf-8"?>
<p:tagLst xmlns:a="http://schemas.openxmlformats.org/drawingml/2006/main" xmlns:r="http://schemas.openxmlformats.org/officeDocument/2006/relationships" xmlns:p="http://schemas.openxmlformats.org/presentationml/2006/main">
  <p:tag name="PA" val="v5.2.8"/>
</p:tagLst>
</file>

<file path=ppt/tags/tag115.xml><?xml version="1.0" encoding="utf-8"?>
<p:tagLst xmlns:a="http://schemas.openxmlformats.org/drawingml/2006/main" xmlns:r="http://schemas.openxmlformats.org/officeDocument/2006/relationships" xmlns:p="http://schemas.openxmlformats.org/presentationml/2006/main">
  <p:tag name="PA" val="v5.2.8"/>
</p:tagLst>
</file>

<file path=ppt/tags/tag116.xml><?xml version="1.0" encoding="utf-8"?>
<p:tagLst xmlns:a="http://schemas.openxmlformats.org/drawingml/2006/main" xmlns:r="http://schemas.openxmlformats.org/officeDocument/2006/relationships" xmlns:p="http://schemas.openxmlformats.org/presentationml/2006/main">
  <p:tag name="PA" val="v5.2.8"/>
</p:tagLst>
</file>

<file path=ppt/tags/tag117.xml><?xml version="1.0" encoding="utf-8"?>
<p:tagLst xmlns:a="http://schemas.openxmlformats.org/drawingml/2006/main" xmlns:r="http://schemas.openxmlformats.org/officeDocument/2006/relationships" xmlns:p="http://schemas.openxmlformats.org/presentationml/2006/main">
  <p:tag name="PA" val="v5.2.8"/>
</p:tagLst>
</file>

<file path=ppt/tags/tag118.xml><?xml version="1.0" encoding="utf-8"?>
<p:tagLst xmlns:a="http://schemas.openxmlformats.org/drawingml/2006/main" xmlns:r="http://schemas.openxmlformats.org/officeDocument/2006/relationships" xmlns:p="http://schemas.openxmlformats.org/presentationml/2006/main">
  <p:tag name="PA" val="v5.2.8"/>
</p:tagLst>
</file>

<file path=ppt/tags/tag119.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20.xml><?xml version="1.0" encoding="utf-8"?>
<p:tagLst xmlns:a="http://schemas.openxmlformats.org/drawingml/2006/main" xmlns:r="http://schemas.openxmlformats.org/officeDocument/2006/relationships" xmlns:p="http://schemas.openxmlformats.org/presentationml/2006/main">
  <p:tag name="PA" val="v5.2.8"/>
</p:tagLst>
</file>

<file path=ppt/tags/tag121.xml><?xml version="1.0" encoding="utf-8"?>
<p:tagLst xmlns:a="http://schemas.openxmlformats.org/drawingml/2006/main" xmlns:r="http://schemas.openxmlformats.org/officeDocument/2006/relationships" xmlns:p="http://schemas.openxmlformats.org/presentationml/2006/main">
  <p:tag name="PA" val="v5.2.8"/>
</p:tagLst>
</file>

<file path=ppt/tags/tag122.xml><?xml version="1.0" encoding="utf-8"?>
<p:tagLst xmlns:a="http://schemas.openxmlformats.org/drawingml/2006/main" xmlns:r="http://schemas.openxmlformats.org/officeDocument/2006/relationships" xmlns:p="http://schemas.openxmlformats.org/presentationml/2006/main">
  <p:tag name="PA" val="v5.2.8"/>
</p:tagLst>
</file>

<file path=ppt/tags/tag123.xml><?xml version="1.0" encoding="utf-8"?>
<p:tagLst xmlns:a="http://schemas.openxmlformats.org/drawingml/2006/main" xmlns:r="http://schemas.openxmlformats.org/officeDocument/2006/relationships" xmlns:p="http://schemas.openxmlformats.org/presentationml/2006/main">
  <p:tag name="PA" val="v5.2.8"/>
</p:tagLst>
</file>

<file path=ppt/tags/tag124.xml><?xml version="1.0" encoding="utf-8"?>
<p:tagLst xmlns:a="http://schemas.openxmlformats.org/drawingml/2006/main" xmlns:r="http://schemas.openxmlformats.org/officeDocument/2006/relationships" xmlns:p="http://schemas.openxmlformats.org/presentationml/2006/main">
  <p:tag name="PA" val="v5.2.8"/>
</p:tagLst>
</file>

<file path=ppt/tags/tag125.xml><?xml version="1.0" encoding="utf-8"?>
<p:tagLst xmlns:a="http://schemas.openxmlformats.org/drawingml/2006/main" xmlns:r="http://schemas.openxmlformats.org/officeDocument/2006/relationships" xmlns:p="http://schemas.openxmlformats.org/presentationml/2006/main">
  <p:tag name="PA" val="v5.2.8"/>
</p:tagLst>
</file>

<file path=ppt/tags/tag126.xml><?xml version="1.0" encoding="utf-8"?>
<p:tagLst xmlns:a="http://schemas.openxmlformats.org/drawingml/2006/main" xmlns:r="http://schemas.openxmlformats.org/officeDocument/2006/relationships" xmlns:p="http://schemas.openxmlformats.org/presentationml/2006/main">
  <p:tag name="PA" val="v5.2.8"/>
</p:tagLst>
</file>

<file path=ppt/tags/tag127.xml><?xml version="1.0" encoding="utf-8"?>
<p:tagLst xmlns:a="http://schemas.openxmlformats.org/drawingml/2006/main" xmlns:r="http://schemas.openxmlformats.org/officeDocument/2006/relationships" xmlns:p="http://schemas.openxmlformats.org/presentationml/2006/main">
  <p:tag name="PA" val="v5.2.8"/>
</p:tagLst>
</file>

<file path=ppt/tags/tag128.xml><?xml version="1.0" encoding="utf-8"?>
<p:tagLst xmlns:a="http://schemas.openxmlformats.org/drawingml/2006/main" xmlns:r="http://schemas.openxmlformats.org/officeDocument/2006/relationships" xmlns:p="http://schemas.openxmlformats.org/presentationml/2006/main">
  <p:tag name="PA" val="v5.2.8"/>
</p:tagLst>
</file>

<file path=ppt/tags/tag129.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30.xml><?xml version="1.0" encoding="utf-8"?>
<p:tagLst xmlns:a="http://schemas.openxmlformats.org/drawingml/2006/main" xmlns:r="http://schemas.openxmlformats.org/officeDocument/2006/relationships" xmlns:p="http://schemas.openxmlformats.org/presentationml/2006/main">
  <p:tag name="PA" val="v5.2.8"/>
</p:tagLst>
</file>

<file path=ppt/tags/tag131.xml><?xml version="1.0" encoding="utf-8"?>
<p:tagLst xmlns:a="http://schemas.openxmlformats.org/drawingml/2006/main" xmlns:r="http://schemas.openxmlformats.org/officeDocument/2006/relationships" xmlns:p="http://schemas.openxmlformats.org/presentationml/2006/main">
  <p:tag name="PA" val="v5.2.8"/>
</p:tagLst>
</file>

<file path=ppt/tags/tag132.xml><?xml version="1.0" encoding="utf-8"?>
<p:tagLst xmlns:a="http://schemas.openxmlformats.org/drawingml/2006/main" xmlns:r="http://schemas.openxmlformats.org/officeDocument/2006/relationships" xmlns:p="http://schemas.openxmlformats.org/presentationml/2006/main">
  <p:tag name="PA" val="v5.2.8"/>
</p:tagLst>
</file>

<file path=ppt/tags/tag133.xml><?xml version="1.0" encoding="utf-8"?>
<p:tagLst xmlns:a="http://schemas.openxmlformats.org/drawingml/2006/main" xmlns:r="http://schemas.openxmlformats.org/officeDocument/2006/relationships" xmlns:p="http://schemas.openxmlformats.org/presentationml/2006/main">
  <p:tag name="PA" val="v5.2.8"/>
</p:tagLst>
</file>

<file path=ppt/tags/tag134.xml><?xml version="1.0" encoding="utf-8"?>
<p:tagLst xmlns:a="http://schemas.openxmlformats.org/drawingml/2006/main" xmlns:r="http://schemas.openxmlformats.org/officeDocument/2006/relationships" xmlns:p="http://schemas.openxmlformats.org/presentationml/2006/main">
  <p:tag name="PA" val="v5.2.8"/>
</p:tagLst>
</file>

<file path=ppt/tags/tag135.xml><?xml version="1.0" encoding="utf-8"?>
<p:tagLst xmlns:a="http://schemas.openxmlformats.org/drawingml/2006/main" xmlns:r="http://schemas.openxmlformats.org/officeDocument/2006/relationships" xmlns:p="http://schemas.openxmlformats.org/presentationml/2006/main">
  <p:tag name="PA" val="v5.2.8"/>
</p:tagLst>
</file>

<file path=ppt/tags/tag136.xml><?xml version="1.0" encoding="utf-8"?>
<p:tagLst xmlns:a="http://schemas.openxmlformats.org/drawingml/2006/main" xmlns:r="http://schemas.openxmlformats.org/officeDocument/2006/relationships" xmlns:p="http://schemas.openxmlformats.org/presentationml/2006/main">
  <p:tag name="PA" val="v5.2.8"/>
</p:tagLst>
</file>

<file path=ppt/tags/tag137.xml><?xml version="1.0" encoding="utf-8"?>
<p:tagLst xmlns:a="http://schemas.openxmlformats.org/drawingml/2006/main" xmlns:r="http://schemas.openxmlformats.org/officeDocument/2006/relationships" xmlns:p="http://schemas.openxmlformats.org/presentationml/2006/main">
  <p:tag name="PA" val="v5.2.8"/>
</p:tagLst>
</file>

<file path=ppt/tags/tag138.xml><?xml version="1.0" encoding="utf-8"?>
<p:tagLst xmlns:a="http://schemas.openxmlformats.org/drawingml/2006/main" xmlns:r="http://schemas.openxmlformats.org/officeDocument/2006/relationships" xmlns:p="http://schemas.openxmlformats.org/presentationml/2006/main">
  <p:tag name="PA" val="v5.2.8"/>
</p:tagLst>
</file>

<file path=ppt/tags/tag139.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40.xml><?xml version="1.0" encoding="utf-8"?>
<p:tagLst xmlns:a="http://schemas.openxmlformats.org/drawingml/2006/main" xmlns:r="http://schemas.openxmlformats.org/officeDocument/2006/relationships" xmlns:p="http://schemas.openxmlformats.org/presentationml/2006/main">
  <p:tag name="PA" val="v5.2.8"/>
</p:tagLst>
</file>

<file path=ppt/tags/tag141.xml><?xml version="1.0" encoding="utf-8"?>
<p:tagLst xmlns:a="http://schemas.openxmlformats.org/drawingml/2006/main" xmlns:r="http://schemas.openxmlformats.org/officeDocument/2006/relationships" xmlns:p="http://schemas.openxmlformats.org/presentationml/2006/main">
  <p:tag name="PA" val="v5.2.8"/>
</p:tagLst>
</file>

<file path=ppt/tags/tag142.xml><?xml version="1.0" encoding="utf-8"?>
<p:tagLst xmlns:a="http://schemas.openxmlformats.org/drawingml/2006/main" xmlns:r="http://schemas.openxmlformats.org/officeDocument/2006/relationships" xmlns:p="http://schemas.openxmlformats.org/presentationml/2006/main">
  <p:tag name="PA" val="v5.2.8"/>
</p:tagLst>
</file>

<file path=ppt/tags/tag143.xml><?xml version="1.0" encoding="utf-8"?>
<p:tagLst xmlns:a="http://schemas.openxmlformats.org/drawingml/2006/main" xmlns:r="http://schemas.openxmlformats.org/officeDocument/2006/relationships" xmlns:p="http://schemas.openxmlformats.org/presentationml/2006/main">
  <p:tag name="PA" val="v5.2.8"/>
</p:tagLst>
</file>

<file path=ppt/tags/tag144.xml><?xml version="1.0" encoding="utf-8"?>
<p:tagLst xmlns:a="http://schemas.openxmlformats.org/drawingml/2006/main" xmlns:r="http://schemas.openxmlformats.org/officeDocument/2006/relationships" xmlns:p="http://schemas.openxmlformats.org/presentationml/2006/main">
  <p:tag name="PA" val="v5.2.8"/>
</p:tagLst>
</file>

<file path=ppt/tags/tag145.xml><?xml version="1.0" encoding="utf-8"?>
<p:tagLst xmlns:a="http://schemas.openxmlformats.org/drawingml/2006/main" xmlns:r="http://schemas.openxmlformats.org/officeDocument/2006/relationships" xmlns:p="http://schemas.openxmlformats.org/presentationml/2006/main">
  <p:tag name="PA" val="v5.2.8"/>
</p:tagLst>
</file>

<file path=ppt/tags/tag146.xml><?xml version="1.0" encoding="utf-8"?>
<p:tagLst xmlns:a="http://schemas.openxmlformats.org/drawingml/2006/main" xmlns:r="http://schemas.openxmlformats.org/officeDocument/2006/relationships" xmlns:p="http://schemas.openxmlformats.org/presentationml/2006/main">
  <p:tag name="PA" val="v5.2.8"/>
</p:tagLst>
</file>

<file path=ppt/tags/tag147.xml><?xml version="1.0" encoding="utf-8"?>
<p:tagLst xmlns:a="http://schemas.openxmlformats.org/drawingml/2006/main" xmlns:r="http://schemas.openxmlformats.org/officeDocument/2006/relationships" xmlns:p="http://schemas.openxmlformats.org/presentationml/2006/main">
  <p:tag name="PA" val="v5.2.8"/>
</p:tagLst>
</file>

<file path=ppt/tags/tag148.xml><?xml version="1.0" encoding="utf-8"?>
<p:tagLst xmlns:a="http://schemas.openxmlformats.org/drawingml/2006/main" xmlns:r="http://schemas.openxmlformats.org/officeDocument/2006/relationships" xmlns:p="http://schemas.openxmlformats.org/presentationml/2006/main">
  <p:tag name="PA" val="v5.2.8"/>
</p:tagLst>
</file>

<file path=ppt/tags/tag149.xml><?xml version="1.0" encoding="utf-8"?>
<p:tagLst xmlns:a="http://schemas.openxmlformats.org/drawingml/2006/main" xmlns:r="http://schemas.openxmlformats.org/officeDocument/2006/relationships" xmlns:p="http://schemas.openxmlformats.org/presentationml/2006/main">
  <p:tag name="PA" val="v5.2.8"/>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50.xml><?xml version="1.0" encoding="utf-8"?>
<p:tagLst xmlns:a="http://schemas.openxmlformats.org/drawingml/2006/main" xmlns:r="http://schemas.openxmlformats.org/officeDocument/2006/relationships" xmlns:p="http://schemas.openxmlformats.org/presentationml/2006/main">
  <p:tag name="PA" val="v5.2.8"/>
</p:tagLst>
</file>

<file path=ppt/tags/tag151.xml><?xml version="1.0" encoding="utf-8"?>
<p:tagLst xmlns:a="http://schemas.openxmlformats.org/drawingml/2006/main" xmlns:r="http://schemas.openxmlformats.org/officeDocument/2006/relationships" xmlns:p="http://schemas.openxmlformats.org/presentationml/2006/main">
  <p:tag name="PA" val="v5.2.8"/>
</p:tagLst>
</file>

<file path=ppt/tags/tag152.xml><?xml version="1.0" encoding="utf-8"?>
<p:tagLst xmlns:a="http://schemas.openxmlformats.org/drawingml/2006/main" xmlns:r="http://schemas.openxmlformats.org/officeDocument/2006/relationships" xmlns:p="http://schemas.openxmlformats.org/presentationml/2006/main">
  <p:tag name="PA" val="v5.2.8"/>
</p:tagLst>
</file>

<file path=ppt/tags/tag153.xml><?xml version="1.0" encoding="utf-8"?>
<p:tagLst xmlns:a="http://schemas.openxmlformats.org/drawingml/2006/main" xmlns:r="http://schemas.openxmlformats.org/officeDocument/2006/relationships" xmlns:p="http://schemas.openxmlformats.org/presentationml/2006/main">
  <p:tag name="PA" val="v5.2.8"/>
</p:tagLst>
</file>

<file path=ppt/tags/tag154.xml><?xml version="1.0" encoding="utf-8"?>
<p:tagLst xmlns:a="http://schemas.openxmlformats.org/drawingml/2006/main" xmlns:r="http://schemas.openxmlformats.org/officeDocument/2006/relationships" xmlns:p="http://schemas.openxmlformats.org/presentationml/2006/main">
  <p:tag name="PA" val="v5.2.8"/>
</p:tagLst>
</file>

<file path=ppt/tags/tag155.xml><?xml version="1.0" encoding="utf-8"?>
<p:tagLst xmlns:a="http://schemas.openxmlformats.org/drawingml/2006/main" xmlns:r="http://schemas.openxmlformats.org/officeDocument/2006/relationships" xmlns:p="http://schemas.openxmlformats.org/presentationml/2006/main">
  <p:tag name="PA" val="v5.2.8"/>
</p:tagLst>
</file>

<file path=ppt/tags/tag156.xml><?xml version="1.0" encoding="utf-8"?>
<p:tagLst xmlns:a="http://schemas.openxmlformats.org/drawingml/2006/main" xmlns:r="http://schemas.openxmlformats.org/officeDocument/2006/relationships" xmlns:p="http://schemas.openxmlformats.org/presentationml/2006/main">
  <p:tag name="PA" val="v5.2.8"/>
</p:tagLst>
</file>

<file path=ppt/tags/tag157.xml><?xml version="1.0" encoding="utf-8"?>
<p:tagLst xmlns:a="http://schemas.openxmlformats.org/drawingml/2006/main" xmlns:r="http://schemas.openxmlformats.org/officeDocument/2006/relationships" xmlns:p="http://schemas.openxmlformats.org/presentationml/2006/main">
  <p:tag name="PA" val="v5.2.8"/>
</p:tagLst>
</file>

<file path=ppt/tags/tag158.xml><?xml version="1.0" encoding="utf-8"?>
<p:tagLst xmlns:a="http://schemas.openxmlformats.org/drawingml/2006/main" xmlns:r="http://schemas.openxmlformats.org/officeDocument/2006/relationships" xmlns:p="http://schemas.openxmlformats.org/presentationml/2006/main">
  <p:tag name="PA" val="v5.2.8"/>
</p:tagLst>
</file>

<file path=ppt/tags/tag159.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60.xml><?xml version="1.0" encoding="utf-8"?>
<p:tagLst xmlns:a="http://schemas.openxmlformats.org/drawingml/2006/main" xmlns:r="http://schemas.openxmlformats.org/officeDocument/2006/relationships" xmlns:p="http://schemas.openxmlformats.org/presentationml/2006/main">
  <p:tag name="PA" val="v5.2.8"/>
</p:tagLst>
</file>

<file path=ppt/tags/tag161.xml><?xml version="1.0" encoding="utf-8"?>
<p:tagLst xmlns:a="http://schemas.openxmlformats.org/drawingml/2006/main" xmlns:r="http://schemas.openxmlformats.org/officeDocument/2006/relationships" xmlns:p="http://schemas.openxmlformats.org/presentationml/2006/main">
  <p:tag name="PA" val="v5.2.8"/>
</p:tagLst>
</file>

<file path=ppt/tags/tag162.xml><?xml version="1.0" encoding="utf-8"?>
<p:tagLst xmlns:a="http://schemas.openxmlformats.org/drawingml/2006/main" xmlns:r="http://schemas.openxmlformats.org/officeDocument/2006/relationships" xmlns:p="http://schemas.openxmlformats.org/presentationml/2006/main">
  <p:tag name="PA" val="v5.2.8"/>
</p:tagLst>
</file>

<file path=ppt/tags/tag163.xml><?xml version="1.0" encoding="utf-8"?>
<p:tagLst xmlns:a="http://schemas.openxmlformats.org/drawingml/2006/main" xmlns:r="http://schemas.openxmlformats.org/officeDocument/2006/relationships" xmlns:p="http://schemas.openxmlformats.org/presentationml/2006/main">
  <p:tag name="PA" val="v5.2.8"/>
</p:tagLst>
</file>

<file path=ppt/tags/tag164.xml><?xml version="1.0" encoding="utf-8"?>
<p:tagLst xmlns:a="http://schemas.openxmlformats.org/drawingml/2006/main" xmlns:r="http://schemas.openxmlformats.org/officeDocument/2006/relationships" xmlns:p="http://schemas.openxmlformats.org/presentationml/2006/main">
  <p:tag name="PA" val="v5.2.8"/>
</p:tagLst>
</file>

<file path=ppt/tags/tag165.xml><?xml version="1.0" encoding="utf-8"?>
<p:tagLst xmlns:a="http://schemas.openxmlformats.org/drawingml/2006/main" xmlns:r="http://schemas.openxmlformats.org/officeDocument/2006/relationships" xmlns:p="http://schemas.openxmlformats.org/presentationml/2006/main">
  <p:tag name="PA" val="v5.2.8"/>
</p:tagLst>
</file>

<file path=ppt/tags/tag166.xml><?xml version="1.0" encoding="utf-8"?>
<p:tagLst xmlns:a="http://schemas.openxmlformats.org/drawingml/2006/main" xmlns:r="http://schemas.openxmlformats.org/officeDocument/2006/relationships" xmlns:p="http://schemas.openxmlformats.org/presentationml/2006/main">
  <p:tag name="PA" val="v5.2.8"/>
</p:tagLst>
</file>

<file path=ppt/tags/tag167.xml><?xml version="1.0" encoding="utf-8"?>
<p:tagLst xmlns:a="http://schemas.openxmlformats.org/drawingml/2006/main" xmlns:r="http://schemas.openxmlformats.org/officeDocument/2006/relationships" xmlns:p="http://schemas.openxmlformats.org/presentationml/2006/main">
  <p:tag name="PA" val="v5.2.8"/>
</p:tagLst>
</file>

<file path=ppt/tags/tag168.xml><?xml version="1.0" encoding="utf-8"?>
<p:tagLst xmlns:a="http://schemas.openxmlformats.org/drawingml/2006/main" xmlns:r="http://schemas.openxmlformats.org/officeDocument/2006/relationships" xmlns:p="http://schemas.openxmlformats.org/presentationml/2006/main">
  <p:tag name="PA" val="v5.2.8"/>
</p:tagLst>
</file>

<file path=ppt/tags/tag169.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70.xml><?xml version="1.0" encoding="utf-8"?>
<p:tagLst xmlns:a="http://schemas.openxmlformats.org/drawingml/2006/main" xmlns:r="http://schemas.openxmlformats.org/officeDocument/2006/relationships" xmlns:p="http://schemas.openxmlformats.org/presentationml/2006/main">
  <p:tag name="PA" val="v5.2.8"/>
</p:tagLst>
</file>

<file path=ppt/tags/tag171.xml><?xml version="1.0" encoding="utf-8"?>
<p:tagLst xmlns:a="http://schemas.openxmlformats.org/drawingml/2006/main" xmlns:r="http://schemas.openxmlformats.org/officeDocument/2006/relationships" xmlns:p="http://schemas.openxmlformats.org/presentationml/2006/main">
  <p:tag name="PA" val="v5.2.8"/>
</p:tagLst>
</file>

<file path=ppt/tags/tag172.xml><?xml version="1.0" encoding="utf-8"?>
<p:tagLst xmlns:a="http://schemas.openxmlformats.org/drawingml/2006/main" xmlns:r="http://schemas.openxmlformats.org/officeDocument/2006/relationships" xmlns:p="http://schemas.openxmlformats.org/presentationml/2006/main">
  <p:tag name="PA" val="v5.2.8"/>
</p:tagLst>
</file>

<file path=ppt/tags/tag173.xml><?xml version="1.0" encoding="utf-8"?>
<p:tagLst xmlns:a="http://schemas.openxmlformats.org/drawingml/2006/main" xmlns:r="http://schemas.openxmlformats.org/officeDocument/2006/relationships" xmlns:p="http://schemas.openxmlformats.org/presentationml/2006/main">
  <p:tag name="PA" val="v5.2.8"/>
</p:tagLst>
</file>

<file path=ppt/tags/tag174.xml><?xml version="1.0" encoding="utf-8"?>
<p:tagLst xmlns:a="http://schemas.openxmlformats.org/drawingml/2006/main" xmlns:r="http://schemas.openxmlformats.org/officeDocument/2006/relationships" xmlns:p="http://schemas.openxmlformats.org/presentationml/2006/main">
  <p:tag name="PA" val="v5.2.8"/>
</p:tagLst>
</file>

<file path=ppt/tags/tag175.xml><?xml version="1.0" encoding="utf-8"?>
<p:tagLst xmlns:a="http://schemas.openxmlformats.org/drawingml/2006/main" xmlns:r="http://schemas.openxmlformats.org/officeDocument/2006/relationships" xmlns:p="http://schemas.openxmlformats.org/presentationml/2006/main">
  <p:tag name="PA" val="v5.2.8"/>
</p:tagLst>
</file>

<file path=ppt/tags/tag176.xml><?xml version="1.0" encoding="utf-8"?>
<p:tagLst xmlns:a="http://schemas.openxmlformats.org/drawingml/2006/main" xmlns:r="http://schemas.openxmlformats.org/officeDocument/2006/relationships" xmlns:p="http://schemas.openxmlformats.org/presentationml/2006/main">
  <p:tag name="PA" val="v5.2.8"/>
</p:tagLst>
</file>

<file path=ppt/tags/tag177.xml><?xml version="1.0" encoding="utf-8"?>
<p:tagLst xmlns:a="http://schemas.openxmlformats.org/drawingml/2006/main" xmlns:r="http://schemas.openxmlformats.org/officeDocument/2006/relationships" xmlns:p="http://schemas.openxmlformats.org/presentationml/2006/main">
  <p:tag name="PA" val="v5.2.8"/>
</p:tagLst>
</file>

<file path=ppt/tags/tag178.xml><?xml version="1.0" encoding="utf-8"?>
<p:tagLst xmlns:a="http://schemas.openxmlformats.org/drawingml/2006/main" xmlns:r="http://schemas.openxmlformats.org/officeDocument/2006/relationships" xmlns:p="http://schemas.openxmlformats.org/presentationml/2006/main">
  <p:tag name="PA" val="v5.2.8"/>
</p:tagLst>
</file>

<file path=ppt/tags/tag179.xml><?xml version="1.0" encoding="utf-8"?>
<p:tagLst xmlns:a="http://schemas.openxmlformats.org/drawingml/2006/main" xmlns:r="http://schemas.openxmlformats.org/officeDocument/2006/relationships" xmlns:p="http://schemas.openxmlformats.org/presentationml/2006/main">
  <p:tag name="PA" val="v5.2.8"/>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80.xml><?xml version="1.0" encoding="utf-8"?>
<p:tagLst xmlns:a="http://schemas.openxmlformats.org/drawingml/2006/main" xmlns:r="http://schemas.openxmlformats.org/officeDocument/2006/relationships" xmlns:p="http://schemas.openxmlformats.org/presentationml/2006/main">
  <p:tag name="PA" val="v5.2.8"/>
</p:tagLst>
</file>

<file path=ppt/tags/tag181.xml><?xml version="1.0" encoding="utf-8"?>
<p:tagLst xmlns:a="http://schemas.openxmlformats.org/drawingml/2006/main" xmlns:r="http://schemas.openxmlformats.org/officeDocument/2006/relationships" xmlns:p="http://schemas.openxmlformats.org/presentationml/2006/main">
  <p:tag name="PA" val="v5.2.8"/>
</p:tagLst>
</file>

<file path=ppt/tags/tag182.xml><?xml version="1.0" encoding="utf-8"?>
<p:tagLst xmlns:a="http://schemas.openxmlformats.org/drawingml/2006/main" xmlns:r="http://schemas.openxmlformats.org/officeDocument/2006/relationships" xmlns:p="http://schemas.openxmlformats.org/presentationml/2006/main">
  <p:tag name="PA" val="v5.2.8"/>
</p:tagLst>
</file>

<file path=ppt/tags/tag183.xml><?xml version="1.0" encoding="utf-8"?>
<p:tagLst xmlns:a="http://schemas.openxmlformats.org/drawingml/2006/main" xmlns:r="http://schemas.openxmlformats.org/officeDocument/2006/relationships" xmlns:p="http://schemas.openxmlformats.org/presentationml/2006/main">
  <p:tag name="PA" val="v5.2.8"/>
</p:tagLst>
</file>

<file path=ppt/tags/tag184.xml><?xml version="1.0" encoding="utf-8"?>
<p:tagLst xmlns:a="http://schemas.openxmlformats.org/drawingml/2006/main" xmlns:r="http://schemas.openxmlformats.org/officeDocument/2006/relationships" xmlns:p="http://schemas.openxmlformats.org/presentationml/2006/main">
  <p:tag name="PA" val="v5.2.8"/>
</p:tagLst>
</file>

<file path=ppt/tags/tag185.xml><?xml version="1.0" encoding="utf-8"?>
<p:tagLst xmlns:a="http://schemas.openxmlformats.org/drawingml/2006/main" xmlns:r="http://schemas.openxmlformats.org/officeDocument/2006/relationships" xmlns:p="http://schemas.openxmlformats.org/presentationml/2006/main">
  <p:tag name="PA" val="v5.2.8"/>
</p:tagLst>
</file>

<file path=ppt/tags/tag186.xml><?xml version="1.0" encoding="utf-8"?>
<p:tagLst xmlns:a="http://schemas.openxmlformats.org/drawingml/2006/main" xmlns:r="http://schemas.openxmlformats.org/officeDocument/2006/relationships" xmlns:p="http://schemas.openxmlformats.org/presentationml/2006/main">
  <p:tag name="PA" val="v5.2.8"/>
</p:tagLst>
</file>

<file path=ppt/tags/tag187.xml><?xml version="1.0" encoding="utf-8"?>
<p:tagLst xmlns:a="http://schemas.openxmlformats.org/drawingml/2006/main" xmlns:r="http://schemas.openxmlformats.org/officeDocument/2006/relationships" xmlns:p="http://schemas.openxmlformats.org/presentationml/2006/main">
  <p:tag name="PA" val="v5.2.8"/>
</p:tagLst>
</file>

<file path=ppt/tags/tag188.xml><?xml version="1.0" encoding="utf-8"?>
<p:tagLst xmlns:a="http://schemas.openxmlformats.org/drawingml/2006/main" xmlns:r="http://schemas.openxmlformats.org/officeDocument/2006/relationships" xmlns:p="http://schemas.openxmlformats.org/presentationml/2006/main">
  <p:tag name="PA" val="v5.2.8"/>
</p:tagLst>
</file>

<file path=ppt/tags/tag189.xml><?xml version="1.0" encoding="utf-8"?>
<p:tagLst xmlns:a="http://schemas.openxmlformats.org/drawingml/2006/main" xmlns:r="http://schemas.openxmlformats.org/officeDocument/2006/relationships" xmlns:p="http://schemas.openxmlformats.org/presentationml/2006/main">
  <p:tag name="PA" val="v5.2.8"/>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190.xml><?xml version="1.0" encoding="utf-8"?>
<p:tagLst xmlns:a="http://schemas.openxmlformats.org/drawingml/2006/main" xmlns:r="http://schemas.openxmlformats.org/officeDocument/2006/relationships" xmlns:p="http://schemas.openxmlformats.org/presentationml/2006/main">
  <p:tag name="PA" val="v5.2.8"/>
</p:tagLst>
</file>

<file path=ppt/tags/tag191.xml><?xml version="1.0" encoding="utf-8"?>
<p:tagLst xmlns:a="http://schemas.openxmlformats.org/drawingml/2006/main" xmlns:r="http://schemas.openxmlformats.org/officeDocument/2006/relationships" xmlns:p="http://schemas.openxmlformats.org/presentationml/2006/main">
  <p:tag name="PA" val="v5.2.8"/>
</p:tagLst>
</file>

<file path=ppt/tags/tag192.xml><?xml version="1.0" encoding="utf-8"?>
<p:tagLst xmlns:a="http://schemas.openxmlformats.org/drawingml/2006/main" xmlns:r="http://schemas.openxmlformats.org/officeDocument/2006/relationships" xmlns:p="http://schemas.openxmlformats.org/presentationml/2006/main">
  <p:tag name="PA" val="v5.2.8"/>
</p:tagLst>
</file>

<file path=ppt/tags/tag193.xml><?xml version="1.0" encoding="utf-8"?>
<p:tagLst xmlns:a="http://schemas.openxmlformats.org/drawingml/2006/main" xmlns:r="http://schemas.openxmlformats.org/officeDocument/2006/relationships" xmlns:p="http://schemas.openxmlformats.org/presentationml/2006/main">
  <p:tag name="PA" val="v5.2.8"/>
</p:tagLst>
</file>

<file path=ppt/tags/tag194.xml><?xml version="1.0" encoding="utf-8"?>
<p:tagLst xmlns:a="http://schemas.openxmlformats.org/drawingml/2006/main" xmlns:r="http://schemas.openxmlformats.org/officeDocument/2006/relationships" xmlns:p="http://schemas.openxmlformats.org/presentationml/2006/main">
  <p:tag name="PA" val="v5.2.8"/>
</p:tagLst>
</file>

<file path=ppt/tags/tag195.xml><?xml version="1.0" encoding="utf-8"?>
<p:tagLst xmlns:a="http://schemas.openxmlformats.org/drawingml/2006/main" xmlns:r="http://schemas.openxmlformats.org/officeDocument/2006/relationships" xmlns:p="http://schemas.openxmlformats.org/presentationml/2006/main">
  <p:tag name="PA" val="v5.2.8"/>
</p:tagLst>
</file>

<file path=ppt/tags/tag196.xml><?xml version="1.0" encoding="utf-8"?>
<p:tagLst xmlns:a="http://schemas.openxmlformats.org/drawingml/2006/main" xmlns:r="http://schemas.openxmlformats.org/officeDocument/2006/relationships" xmlns:p="http://schemas.openxmlformats.org/presentationml/2006/main">
  <p:tag name="PA" val="v5.2.8"/>
</p:tagLst>
</file>

<file path=ppt/tags/tag197.xml><?xml version="1.0" encoding="utf-8"?>
<p:tagLst xmlns:a="http://schemas.openxmlformats.org/drawingml/2006/main" xmlns:r="http://schemas.openxmlformats.org/officeDocument/2006/relationships" xmlns:p="http://schemas.openxmlformats.org/presentationml/2006/main">
  <p:tag name="PA" val="v5.2.8"/>
</p:tagLst>
</file>

<file path=ppt/tags/tag198.xml><?xml version="1.0" encoding="utf-8"?>
<p:tagLst xmlns:a="http://schemas.openxmlformats.org/drawingml/2006/main" xmlns:r="http://schemas.openxmlformats.org/officeDocument/2006/relationships" xmlns:p="http://schemas.openxmlformats.org/presentationml/2006/main">
  <p:tag name="PA" val="v5.2.8"/>
</p:tagLst>
</file>

<file path=ppt/tags/tag19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00.xml><?xml version="1.0" encoding="utf-8"?>
<p:tagLst xmlns:a="http://schemas.openxmlformats.org/drawingml/2006/main" xmlns:r="http://schemas.openxmlformats.org/officeDocument/2006/relationships" xmlns:p="http://schemas.openxmlformats.org/presentationml/2006/main">
  <p:tag name="PA" val="v5.2.8"/>
</p:tagLst>
</file>

<file path=ppt/tags/tag201.xml><?xml version="1.0" encoding="utf-8"?>
<p:tagLst xmlns:a="http://schemas.openxmlformats.org/drawingml/2006/main" xmlns:r="http://schemas.openxmlformats.org/officeDocument/2006/relationships" xmlns:p="http://schemas.openxmlformats.org/presentationml/2006/main">
  <p:tag name="PA" val="v5.2.8"/>
</p:tagLst>
</file>

<file path=ppt/tags/tag202.xml><?xml version="1.0" encoding="utf-8"?>
<p:tagLst xmlns:a="http://schemas.openxmlformats.org/drawingml/2006/main" xmlns:r="http://schemas.openxmlformats.org/officeDocument/2006/relationships" xmlns:p="http://schemas.openxmlformats.org/presentationml/2006/main">
  <p:tag name="PA" val="v5.2.8"/>
</p:tagLst>
</file>

<file path=ppt/tags/tag203.xml><?xml version="1.0" encoding="utf-8"?>
<p:tagLst xmlns:a="http://schemas.openxmlformats.org/drawingml/2006/main" xmlns:r="http://schemas.openxmlformats.org/officeDocument/2006/relationships" xmlns:p="http://schemas.openxmlformats.org/presentationml/2006/main">
  <p:tag name="PA" val="v5.2.8"/>
</p:tagLst>
</file>

<file path=ppt/tags/tag204.xml><?xml version="1.0" encoding="utf-8"?>
<p:tagLst xmlns:a="http://schemas.openxmlformats.org/drawingml/2006/main" xmlns:r="http://schemas.openxmlformats.org/officeDocument/2006/relationships" xmlns:p="http://schemas.openxmlformats.org/presentationml/2006/main">
  <p:tag name="PA" val="v5.2.8"/>
</p:tagLst>
</file>

<file path=ppt/tags/tag205.xml><?xml version="1.0" encoding="utf-8"?>
<p:tagLst xmlns:a="http://schemas.openxmlformats.org/drawingml/2006/main" xmlns:r="http://schemas.openxmlformats.org/officeDocument/2006/relationships" xmlns:p="http://schemas.openxmlformats.org/presentationml/2006/main">
  <p:tag name="PA" val="v5.2.8"/>
</p:tagLst>
</file>

<file path=ppt/tags/tag206.xml><?xml version="1.0" encoding="utf-8"?>
<p:tagLst xmlns:a="http://schemas.openxmlformats.org/drawingml/2006/main" xmlns:r="http://schemas.openxmlformats.org/officeDocument/2006/relationships" xmlns:p="http://schemas.openxmlformats.org/presentationml/2006/main">
  <p:tag name="PA" val="v5.2.8"/>
</p:tagLst>
</file>

<file path=ppt/tags/tag207.xml><?xml version="1.0" encoding="utf-8"?>
<p:tagLst xmlns:a="http://schemas.openxmlformats.org/drawingml/2006/main" xmlns:r="http://schemas.openxmlformats.org/officeDocument/2006/relationships" xmlns:p="http://schemas.openxmlformats.org/presentationml/2006/main">
  <p:tag name="PA" val="v5.2.8"/>
</p:tagLst>
</file>

<file path=ppt/tags/tag208.xml><?xml version="1.0" encoding="utf-8"?>
<p:tagLst xmlns:a="http://schemas.openxmlformats.org/drawingml/2006/main" xmlns:r="http://schemas.openxmlformats.org/officeDocument/2006/relationships" xmlns:p="http://schemas.openxmlformats.org/presentationml/2006/main">
  <p:tag name="PA" val="v5.2.8"/>
</p:tagLst>
</file>

<file path=ppt/tags/tag209.xml><?xml version="1.0" encoding="utf-8"?>
<p:tagLst xmlns:a="http://schemas.openxmlformats.org/drawingml/2006/main" xmlns:r="http://schemas.openxmlformats.org/officeDocument/2006/relationships" xmlns:p="http://schemas.openxmlformats.org/presentationml/2006/main">
  <p:tag name="PA" val="v5.2.8"/>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10.xml><?xml version="1.0" encoding="utf-8"?>
<p:tagLst xmlns:a="http://schemas.openxmlformats.org/drawingml/2006/main" xmlns:r="http://schemas.openxmlformats.org/officeDocument/2006/relationships" xmlns:p="http://schemas.openxmlformats.org/presentationml/2006/main">
  <p:tag name="PA" val="v5.2.8"/>
</p:tagLst>
</file>

<file path=ppt/tags/tag211.xml><?xml version="1.0" encoding="utf-8"?>
<p:tagLst xmlns:a="http://schemas.openxmlformats.org/drawingml/2006/main" xmlns:r="http://schemas.openxmlformats.org/officeDocument/2006/relationships" xmlns:p="http://schemas.openxmlformats.org/presentationml/2006/main">
  <p:tag name="PA" val="v5.2.8"/>
</p:tagLst>
</file>

<file path=ppt/tags/tag212.xml><?xml version="1.0" encoding="utf-8"?>
<p:tagLst xmlns:a="http://schemas.openxmlformats.org/drawingml/2006/main" xmlns:r="http://schemas.openxmlformats.org/officeDocument/2006/relationships" xmlns:p="http://schemas.openxmlformats.org/presentationml/2006/main">
  <p:tag name="PA" val="v5.2.8"/>
</p:tagLst>
</file>

<file path=ppt/tags/tag213.xml><?xml version="1.0" encoding="utf-8"?>
<p:tagLst xmlns:a="http://schemas.openxmlformats.org/drawingml/2006/main" xmlns:r="http://schemas.openxmlformats.org/officeDocument/2006/relationships" xmlns:p="http://schemas.openxmlformats.org/presentationml/2006/main">
  <p:tag name="PA" val="v5.2.8"/>
</p:tagLst>
</file>

<file path=ppt/tags/tag214.xml><?xml version="1.0" encoding="utf-8"?>
<p:tagLst xmlns:a="http://schemas.openxmlformats.org/drawingml/2006/main" xmlns:r="http://schemas.openxmlformats.org/officeDocument/2006/relationships" xmlns:p="http://schemas.openxmlformats.org/presentationml/2006/main">
  <p:tag name="PA" val="v5.2.8"/>
</p:tagLst>
</file>

<file path=ppt/tags/tag215.xml><?xml version="1.0" encoding="utf-8"?>
<p:tagLst xmlns:a="http://schemas.openxmlformats.org/drawingml/2006/main" xmlns:r="http://schemas.openxmlformats.org/officeDocument/2006/relationships" xmlns:p="http://schemas.openxmlformats.org/presentationml/2006/main">
  <p:tag name="PA" val="v5.2.8"/>
</p:tagLst>
</file>

<file path=ppt/tags/tag216.xml><?xml version="1.0" encoding="utf-8"?>
<p:tagLst xmlns:a="http://schemas.openxmlformats.org/drawingml/2006/main" xmlns:r="http://schemas.openxmlformats.org/officeDocument/2006/relationships" xmlns:p="http://schemas.openxmlformats.org/presentationml/2006/main">
  <p:tag name="PA" val="v5.2.8"/>
</p:tagLst>
</file>

<file path=ppt/tags/tag217.xml><?xml version="1.0" encoding="utf-8"?>
<p:tagLst xmlns:a="http://schemas.openxmlformats.org/drawingml/2006/main" xmlns:r="http://schemas.openxmlformats.org/officeDocument/2006/relationships" xmlns:p="http://schemas.openxmlformats.org/presentationml/2006/main">
  <p:tag name="PA" val="v5.2.8"/>
</p:tagLst>
</file>

<file path=ppt/tags/tag218.xml><?xml version="1.0" encoding="utf-8"?>
<p:tagLst xmlns:a="http://schemas.openxmlformats.org/drawingml/2006/main" xmlns:r="http://schemas.openxmlformats.org/officeDocument/2006/relationships" xmlns:p="http://schemas.openxmlformats.org/presentationml/2006/main">
  <p:tag name="PA" val="v5.2.8"/>
</p:tagLst>
</file>

<file path=ppt/tags/tag219.xml><?xml version="1.0" encoding="utf-8"?>
<p:tagLst xmlns:a="http://schemas.openxmlformats.org/drawingml/2006/main" xmlns:r="http://schemas.openxmlformats.org/officeDocument/2006/relationships" xmlns:p="http://schemas.openxmlformats.org/presentationml/2006/main">
  <p:tag name="PA" val="v5.2.8"/>
</p:tagLst>
</file>

<file path=ppt/tags/tag22.xml><?xml version="1.0" encoding="utf-8"?>
<p:tagLst xmlns:a="http://schemas.openxmlformats.org/drawingml/2006/main" xmlns:r="http://schemas.openxmlformats.org/officeDocument/2006/relationships" xmlns:p="http://schemas.openxmlformats.org/presentationml/2006/main">
  <p:tag name="PA" val="v5.2.8"/>
</p:tagLst>
</file>

<file path=ppt/tags/tag220.xml><?xml version="1.0" encoding="utf-8"?>
<p:tagLst xmlns:a="http://schemas.openxmlformats.org/drawingml/2006/main" xmlns:r="http://schemas.openxmlformats.org/officeDocument/2006/relationships" xmlns:p="http://schemas.openxmlformats.org/presentationml/2006/main">
  <p:tag name="PA" val="v5.2.8"/>
</p:tagLst>
</file>

<file path=ppt/tags/tag221.xml><?xml version="1.0" encoding="utf-8"?>
<p:tagLst xmlns:a="http://schemas.openxmlformats.org/drawingml/2006/main" xmlns:r="http://schemas.openxmlformats.org/officeDocument/2006/relationships" xmlns:p="http://schemas.openxmlformats.org/presentationml/2006/main">
  <p:tag name="PA" val="v5.2.8"/>
</p:tagLst>
</file>

<file path=ppt/tags/tag222.xml><?xml version="1.0" encoding="utf-8"?>
<p:tagLst xmlns:a="http://schemas.openxmlformats.org/drawingml/2006/main" xmlns:r="http://schemas.openxmlformats.org/officeDocument/2006/relationships" xmlns:p="http://schemas.openxmlformats.org/presentationml/2006/main">
  <p:tag name="PA" val="v5.2.8"/>
</p:tagLst>
</file>

<file path=ppt/tags/tag223.xml><?xml version="1.0" encoding="utf-8"?>
<p:tagLst xmlns:a="http://schemas.openxmlformats.org/drawingml/2006/main" xmlns:r="http://schemas.openxmlformats.org/officeDocument/2006/relationships" xmlns:p="http://schemas.openxmlformats.org/presentationml/2006/main">
  <p:tag name="PA" val="v5.2.8"/>
</p:tagLst>
</file>

<file path=ppt/tags/tag224.xml><?xml version="1.0" encoding="utf-8"?>
<p:tagLst xmlns:a="http://schemas.openxmlformats.org/drawingml/2006/main" xmlns:r="http://schemas.openxmlformats.org/officeDocument/2006/relationships" xmlns:p="http://schemas.openxmlformats.org/presentationml/2006/main">
  <p:tag name="PA" val="v5.2.8"/>
</p:tagLst>
</file>

<file path=ppt/tags/tag225.xml><?xml version="1.0" encoding="utf-8"?>
<p:tagLst xmlns:a="http://schemas.openxmlformats.org/drawingml/2006/main" xmlns:r="http://schemas.openxmlformats.org/officeDocument/2006/relationships" xmlns:p="http://schemas.openxmlformats.org/presentationml/2006/main">
  <p:tag name="PA" val="v5.2.8"/>
</p:tagLst>
</file>

<file path=ppt/tags/tag226.xml><?xml version="1.0" encoding="utf-8"?>
<p:tagLst xmlns:a="http://schemas.openxmlformats.org/drawingml/2006/main" xmlns:r="http://schemas.openxmlformats.org/officeDocument/2006/relationships" xmlns:p="http://schemas.openxmlformats.org/presentationml/2006/main">
  <p:tag name="PA" val="v5.2.8"/>
</p:tagLst>
</file>

<file path=ppt/tags/tag227.xml><?xml version="1.0" encoding="utf-8"?>
<p:tagLst xmlns:a="http://schemas.openxmlformats.org/drawingml/2006/main" xmlns:r="http://schemas.openxmlformats.org/officeDocument/2006/relationships" xmlns:p="http://schemas.openxmlformats.org/presentationml/2006/main">
  <p:tag name="PA" val="v5.2.8"/>
</p:tagLst>
</file>

<file path=ppt/tags/tag228.xml><?xml version="1.0" encoding="utf-8"?>
<p:tagLst xmlns:a="http://schemas.openxmlformats.org/drawingml/2006/main" xmlns:r="http://schemas.openxmlformats.org/officeDocument/2006/relationships" xmlns:p="http://schemas.openxmlformats.org/presentationml/2006/main">
  <p:tag name="PA" val="v5.2.8"/>
</p:tagLst>
</file>

<file path=ppt/tags/tag229.xml><?xml version="1.0" encoding="utf-8"?>
<p:tagLst xmlns:a="http://schemas.openxmlformats.org/drawingml/2006/main" xmlns:r="http://schemas.openxmlformats.org/officeDocument/2006/relationships" xmlns:p="http://schemas.openxmlformats.org/presentationml/2006/main">
  <p:tag name="PA" val="v5.2.8"/>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30.xml><?xml version="1.0" encoding="utf-8"?>
<p:tagLst xmlns:a="http://schemas.openxmlformats.org/drawingml/2006/main" xmlns:r="http://schemas.openxmlformats.org/officeDocument/2006/relationships" xmlns:p="http://schemas.openxmlformats.org/presentationml/2006/main">
  <p:tag name="PA" val="v5.2.8"/>
</p:tagLst>
</file>

<file path=ppt/tags/tag231.xml><?xml version="1.0" encoding="utf-8"?>
<p:tagLst xmlns:a="http://schemas.openxmlformats.org/drawingml/2006/main" xmlns:r="http://schemas.openxmlformats.org/officeDocument/2006/relationships" xmlns:p="http://schemas.openxmlformats.org/presentationml/2006/main">
  <p:tag name="PA" val="v5.2.8"/>
</p:tagLst>
</file>

<file path=ppt/tags/tag232.xml><?xml version="1.0" encoding="utf-8"?>
<p:tagLst xmlns:a="http://schemas.openxmlformats.org/drawingml/2006/main" xmlns:r="http://schemas.openxmlformats.org/officeDocument/2006/relationships" xmlns:p="http://schemas.openxmlformats.org/presentationml/2006/main">
  <p:tag name="PA" val="v5.2.8"/>
</p:tagLst>
</file>

<file path=ppt/tags/tag233.xml><?xml version="1.0" encoding="utf-8"?>
<p:tagLst xmlns:a="http://schemas.openxmlformats.org/drawingml/2006/main" xmlns:r="http://schemas.openxmlformats.org/officeDocument/2006/relationships" xmlns:p="http://schemas.openxmlformats.org/presentationml/2006/main">
  <p:tag name="PA" val="v5.2.8"/>
</p:tagLst>
</file>

<file path=ppt/tags/tag234.xml><?xml version="1.0" encoding="utf-8"?>
<p:tagLst xmlns:a="http://schemas.openxmlformats.org/drawingml/2006/main" xmlns:r="http://schemas.openxmlformats.org/officeDocument/2006/relationships" xmlns:p="http://schemas.openxmlformats.org/presentationml/2006/main">
  <p:tag name="PA" val="v5.2.8"/>
</p:tagLst>
</file>

<file path=ppt/tags/tag235.xml><?xml version="1.0" encoding="utf-8"?>
<p:tagLst xmlns:a="http://schemas.openxmlformats.org/drawingml/2006/main" xmlns:r="http://schemas.openxmlformats.org/officeDocument/2006/relationships" xmlns:p="http://schemas.openxmlformats.org/presentationml/2006/main">
  <p:tag name="PA" val="v5.2.8"/>
</p:tagLst>
</file>

<file path=ppt/tags/tag236.xml><?xml version="1.0" encoding="utf-8"?>
<p:tagLst xmlns:a="http://schemas.openxmlformats.org/drawingml/2006/main" xmlns:r="http://schemas.openxmlformats.org/officeDocument/2006/relationships" xmlns:p="http://schemas.openxmlformats.org/presentationml/2006/main">
  <p:tag name="PA" val="v5.2.8"/>
</p:tagLst>
</file>

<file path=ppt/tags/tag237.xml><?xml version="1.0" encoding="utf-8"?>
<p:tagLst xmlns:a="http://schemas.openxmlformats.org/drawingml/2006/main" xmlns:r="http://schemas.openxmlformats.org/officeDocument/2006/relationships" xmlns:p="http://schemas.openxmlformats.org/presentationml/2006/main">
  <p:tag name="PA" val="v5.2.8"/>
</p:tagLst>
</file>

<file path=ppt/tags/tag238.xml><?xml version="1.0" encoding="utf-8"?>
<p:tagLst xmlns:a="http://schemas.openxmlformats.org/drawingml/2006/main" xmlns:r="http://schemas.openxmlformats.org/officeDocument/2006/relationships" xmlns:p="http://schemas.openxmlformats.org/presentationml/2006/main">
  <p:tag name="PA" val="v5.2.8"/>
</p:tagLst>
</file>

<file path=ppt/tags/tag239.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40.xml><?xml version="1.0" encoding="utf-8"?>
<p:tagLst xmlns:a="http://schemas.openxmlformats.org/drawingml/2006/main" xmlns:r="http://schemas.openxmlformats.org/officeDocument/2006/relationships" xmlns:p="http://schemas.openxmlformats.org/presentationml/2006/main">
  <p:tag name="PA" val="v5.2.8"/>
</p:tagLst>
</file>

<file path=ppt/tags/tag241.xml><?xml version="1.0" encoding="utf-8"?>
<p:tagLst xmlns:a="http://schemas.openxmlformats.org/drawingml/2006/main" xmlns:r="http://schemas.openxmlformats.org/officeDocument/2006/relationships" xmlns:p="http://schemas.openxmlformats.org/presentationml/2006/main">
  <p:tag name="PA" val="v5.2.8"/>
</p:tagLst>
</file>

<file path=ppt/tags/tag242.xml><?xml version="1.0" encoding="utf-8"?>
<p:tagLst xmlns:a="http://schemas.openxmlformats.org/drawingml/2006/main" xmlns:r="http://schemas.openxmlformats.org/officeDocument/2006/relationships" xmlns:p="http://schemas.openxmlformats.org/presentationml/2006/main">
  <p:tag name="PA" val="v5.2.8"/>
</p:tagLst>
</file>

<file path=ppt/tags/tag243.xml><?xml version="1.0" encoding="utf-8"?>
<p:tagLst xmlns:a="http://schemas.openxmlformats.org/drawingml/2006/main" xmlns:r="http://schemas.openxmlformats.org/officeDocument/2006/relationships" xmlns:p="http://schemas.openxmlformats.org/presentationml/2006/main">
  <p:tag name="PA" val="v5.2.8"/>
</p:tagLst>
</file>

<file path=ppt/tags/tag244.xml><?xml version="1.0" encoding="utf-8"?>
<p:tagLst xmlns:a="http://schemas.openxmlformats.org/drawingml/2006/main" xmlns:r="http://schemas.openxmlformats.org/officeDocument/2006/relationships" xmlns:p="http://schemas.openxmlformats.org/presentationml/2006/main">
  <p:tag name="PA" val="v5.2.8"/>
</p:tagLst>
</file>

<file path=ppt/tags/tag245.xml><?xml version="1.0" encoding="utf-8"?>
<p:tagLst xmlns:a="http://schemas.openxmlformats.org/drawingml/2006/main" xmlns:r="http://schemas.openxmlformats.org/officeDocument/2006/relationships" xmlns:p="http://schemas.openxmlformats.org/presentationml/2006/main">
  <p:tag name="PA" val="v5.2.8"/>
</p:tagLst>
</file>

<file path=ppt/tags/tag246.xml><?xml version="1.0" encoding="utf-8"?>
<p:tagLst xmlns:a="http://schemas.openxmlformats.org/drawingml/2006/main" xmlns:r="http://schemas.openxmlformats.org/officeDocument/2006/relationships" xmlns:p="http://schemas.openxmlformats.org/presentationml/2006/main">
  <p:tag name="PA" val="v5.2.8"/>
</p:tagLst>
</file>

<file path=ppt/tags/tag247.xml><?xml version="1.0" encoding="utf-8"?>
<p:tagLst xmlns:a="http://schemas.openxmlformats.org/drawingml/2006/main" xmlns:r="http://schemas.openxmlformats.org/officeDocument/2006/relationships" xmlns:p="http://schemas.openxmlformats.org/presentationml/2006/main">
  <p:tag name="PA" val="v5.2.8"/>
</p:tagLst>
</file>

<file path=ppt/tags/tag248.xml><?xml version="1.0" encoding="utf-8"?>
<p:tagLst xmlns:a="http://schemas.openxmlformats.org/drawingml/2006/main" xmlns:r="http://schemas.openxmlformats.org/officeDocument/2006/relationships" xmlns:p="http://schemas.openxmlformats.org/presentationml/2006/main">
  <p:tag name="PA" val="v5.2.8"/>
</p:tagLst>
</file>

<file path=ppt/tags/tag249.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50.xml><?xml version="1.0" encoding="utf-8"?>
<p:tagLst xmlns:a="http://schemas.openxmlformats.org/drawingml/2006/main" xmlns:r="http://schemas.openxmlformats.org/officeDocument/2006/relationships" xmlns:p="http://schemas.openxmlformats.org/presentationml/2006/main">
  <p:tag name="PA" val="v5.2.8"/>
</p:tagLst>
</file>

<file path=ppt/tags/tag251.xml><?xml version="1.0" encoding="utf-8"?>
<p:tagLst xmlns:a="http://schemas.openxmlformats.org/drawingml/2006/main" xmlns:r="http://schemas.openxmlformats.org/officeDocument/2006/relationships" xmlns:p="http://schemas.openxmlformats.org/presentationml/2006/main">
  <p:tag name="PA" val="v5.2.8"/>
</p:tagLst>
</file>

<file path=ppt/tags/tag252.xml><?xml version="1.0" encoding="utf-8"?>
<p:tagLst xmlns:a="http://schemas.openxmlformats.org/drawingml/2006/main" xmlns:r="http://schemas.openxmlformats.org/officeDocument/2006/relationships" xmlns:p="http://schemas.openxmlformats.org/presentationml/2006/main">
  <p:tag name="PA" val="v5.2.8"/>
</p:tagLst>
</file>

<file path=ppt/tags/tag253.xml><?xml version="1.0" encoding="utf-8"?>
<p:tagLst xmlns:a="http://schemas.openxmlformats.org/drawingml/2006/main" xmlns:r="http://schemas.openxmlformats.org/officeDocument/2006/relationships" xmlns:p="http://schemas.openxmlformats.org/presentationml/2006/main">
  <p:tag name="PA" val="v5.2.8"/>
</p:tagLst>
</file>

<file path=ppt/tags/tag254.xml><?xml version="1.0" encoding="utf-8"?>
<p:tagLst xmlns:a="http://schemas.openxmlformats.org/drawingml/2006/main" xmlns:r="http://schemas.openxmlformats.org/officeDocument/2006/relationships" xmlns:p="http://schemas.openxmlformats.org/presentationml/2006/main">
  <p:tag name="PA" val="v5.2.8"/>
</p:tagLst>
</file>

<file path=ppt/tags/tag255.xml><?xml version="1.0" encoding="utf-8"?>
<p:tagLst xmlns:a="http://schemas.openxmlformats.org/drawingml/2006/main" xmlns:r="http://schemas.openxmlformats.org/officeDocument/2006/relationships" xmlns:p="http://schemas.openxmlformats.org/presentationml/2006/main">
  <p:tag name="PA" val="v5.2.8"/>
</p:tagLst>
</file>

<file path=ppt/tags/tag256.xml><?xml version="1.0" encoding="utf-8"?>
<p:tagLst xmlns:a="http://schemas.openxmlformats.org/drawingml/2006/main" xmlns:r="http://schemas.openxmlformats.org/officeDocument/2006/relationships" xmlns:p="http://schemas.openxmlformats.org/presentationml/2006/main">
  <p:tag name="PA" val="v5.2.8"/>
</p:tagLst>
</file>

<file path=ppt/tags/tag257.xml><?xml version="1.0" encoding="utf-8"?>
<p:tagLst xmlns:a="http://schemas.openxmlformats.org/drawingml/2006/main" xmlns:r="http://schemas.openxmlformats.org/officeDocument/2006/relationships" xmlns:p="http://schemas.openxmlformats.org/presentationml/2006/main">
  <p:tag name="PA" val="v5.2.8"/>
</p:tagLst>
</file>

<file path=ppt/tags/tag258.xml><?xml version="1.0" encoding="utf-8"?>
<p:tagLst xmlns:a="http://schemas.openxmlformats.org/drawingml/2006/main" xmlns:r="http://schemas.openxmlformats.org/officeDocument/2006/relationships" xmlns:p="http://schemas.openxmlformats.org/presentationml/2006/main">
  <p:tag name="PA" val="v5.2.8"/>
</p:tagLst>
</file>

<file path=ppt/tags/tag259.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60.xml><?xml version="1.0" encoding="utf-8"?>
<p:tagLst xmlns:a="http://schemas.openxmlformats.org/drawingml/2006/main" xmlns:r="http://schemas.openxmlformats.org/officeDocument/2006/relationships" xmlns:p="http://schemas.openxmlformats.org/presentationml/2006/main">
  <p:tag name="PA" val="v5.2.8"/>
</p:tagLst>
</file>

<file path=ppt/tags/tag261.xml><?xml version="1.0" encoding="utf-8"?>
<p:tagLst xmlns:a="http://schemas.openxmlformats.org/drawingml/2006/main" xmlns:r="http://schemas.openxmlformats.org/officeDocument/2006/relationships" xmlns:p="http://schemas.openxmlformats.org/presentationml/2006/main">
  <p:tag name="PA" val="v5.2.8"/>
</p:tagLst>
</file>

<file path=ppt/tags/tag262.xml><?xml version="1.0" encoding="utf-8"?>
<p:tagLst xmlns:a="http://schemas.openxmlformats.org/drawingml/2006/main" xmlns:r="http://schemas.openxmlformats.org/officeDocument/2006/relationships" xmlns:p="http://schemas.openxmlformats.org/presentationml/2006/main">
  <p:tag name="PA" val="v5.2.8"/>
</p:tagLst>
</file>

<file path=ppt/tags/tag263.xml><?xml version="1.0" encoding="utf-8"?>
<p:tagLst xmlns:a="http://schemas.openxmlformats.org/drawingml/2006/main" xmlns:r="http://schemas.openxmlformats.org/officeDocument/2006/relationships" xmlns:p="http://schemas.openxmlformats.org/presentationml/2006/main">
  <p:tag name="PA" val="v5.2.8"/>
</p:tagLst>
</file>

<file path=ppt/tags/tag264.xml><?xml version="1.0" encoding="utf-8"?>
<p:tagLst xmlns:a="http://schemas.openxmlformats.org/drawingml/2006/main" xmlns:r="http://schemas.openxmlformats.org/officeDocument/2006/relationships" xmlns:p="http://schemas.openxmlformats.org/presentationml/2006/main">
  <p:tag name="PA" val="v5.2.8"/>
</p:tagLst>
</file>

<file path=ppt/tags/tag265.xml><?xml version="1.0" encoding="utf-8"?>
<p:tagLst xmlns:a="http://schemas.openxmlformats.org/drawingml/2006/main" xmlns:r="http://schemas.openxmlformats.org/officeDocument/2006/relationships" xmlns:p="http://schemas.openxmlformats.org/presentationml/2006/main">
  <p:tag name="PA" val="v5.2.8"/>
</p:tagLst>
</file>

<file path=ppt/tags/tag266.xml><?xml version="1.0" encoding="utf-8"?>
<p:tagLst xmlns:a="http://schemas.openxmlformats.org/drawingml/2006/main" xmlns:r="http://schemas.openxmlformats.org/officeDocument/2006/relationships" xmlns:p="http://schemas.openxmlformats.org/presentationml/2006/main">
  <p:tag name="PA" val="v5.2.8"/>
</p:tagLst>
</file>

<file path=ppt/tags/tag267.xml><?xml version="1.0" encoding="utf-8"?>
<p:tagLst xmlns:a="http://schemas.openxmlformats.org/drawingml/2006/main" xmlns:r="http://schemas.openxmlformats.org/officeDocument/2006/relationships" xmlns:p="http://schemas.openxmlformats.org/presentationml/2006/main">
  <p:tag name="PA" val="v5.2.8"/>
</p:tagLst>
</file>

<file path=ppt/tags/tag268.xml><?xml version="1.0" encoding="utf-8"?>
<p:tagLst xmlns:a="http://schemas.openxmlformats.org/drawingml/2006/main" xmlns:r="http://schemas.openxmlformats.org/officeDocument/2006/relationships" xmlns:p="http://schemas.openxmlformats.org/presentationml/2006/main">
  <p:tag name="PA" val="v5.2.8"/>
</p:tagLst>
</file>

<file path=ppt/tags/tag269.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70.xml><?xml version="1.0" encoding="utf-8"?>
<p:tagLst xmlns:a="http://schemas.openxmlformats.org/drawingml/2006/main" xmlns:r="http://schemas.openxmlformats.org/officeDocument/2006/relationships" xmlns:p="http://schemas.openxmlformats.org/presentationml/2006/main">
  <p:tag name="PA" val="v5.2.8"/>
</p:tagLst>
</file>

<file path=ppt/tags/tag271.xml><?xml version="1.0" encoding="utf-8"?>
<p:tagLst xmlns:a="http://schemas.openxmlformats.org/drawingml/2006/main" xmlns:r="http://schemas.openxmlformats.org/officeDocument/2006/relationships" xmlns:p="http://schemas.openxmlformats.org/presentationml/2006/main">
  <p:tag name="PA" val="v5.2.8"/>
</p:tagLst>
</file>

<file path=ppt/tags/tag272.xml><?xml version="1.0" encoding="utf-8"?>
<p:tagLst xmlns:a="http://schemas.openxmlformats.org/drawingml/2006/main" xmlns:r="http://schemas.openxmlformats.org/officeDocument/2006/relationships" xmlns:p="http://schemas.openxmlformats.org/presentationml/2006/main">
  <p:tag name="PA" val="v5.2.8"/>
</p:tagLst>
</file>

<file path=ppt/tags/tag273.xml><?xml version="1.0" encoding="utf-8"?>
<p:tagLst xmlns:a="http://schemas.openxmlformats.org/drawingml/2006/main" xmlns:r="http://schemas.openxmlformats.org/officeDocument/2006/relationships" xmlns:p="http://schemas.openxmlformats.org/presentationml/2006/main">
  <p:tag name="PA" val="v5.2.8"/>
</p:tagLst>
</file>

<file path=ppt/tags/tag274.xml><?xml version="1.0" encoding="utf-8"?>
<p:tagLst xmlns:a="http://schemas.openxmlformats.org/drawingml/2006/main" xmlns:r="http://schemas.openxmlformats.org/officeDocument/2006/relationships" xmlns:p="http://schemas.openxmlformats.org/presentationml/2006/main">
  <p:tag name="PA" val="v5.2.8"/>
</p:tagLst>
</file>

<file path=ppt/tags/tag275.xml><?xml version="1.0" encoding="utf-8"?>
<p:tagLst xmlns:a="http://schemas.openxmlformats.org/drawingml/2006/main" xmlns:r="http://schemas.openxmlformats.org/officeDocument/2006/relationships" xmlns:p="http://schemas.openxmlformats.org/presentationml/2006/main">
  <p:tag name="PA" val="v5.2.8"/>
</p:tagLst>
</file>

<file path=ppt/tags/tag276.xml><?xml version="1.0" encoding="utf-8"?>
<p:tagLst xmlns:a="http://schemas.openxmlformats.org/drawingml/2006/main" xmlns:r="http://schemas.openxmlformats.org/officeDocument/2006/relationships" xmlns:p="http://schemas.openxmlformats.org/presentationml/2006/main">
  <p:tag name="PA" val="v5.2.8"/>
</p:tagLst>
</file>

<file path=ppt/tags/tag277.xml><?xml version="1.0" encoding="utf-8"?>
<p:tagLst xmlns:a="http://schemas.openxmlformats.org/drawingml/2006/main" xmlns:r="http://schemas.openxmlformats.org/officeDocument/2006/relationships" xmlns:p="http://schemas.openxmlformats.org/presentationml/2006/main">
  <p:tag name="PA" val="v5.2.8"/>
</p:tagLst>
</file>

<file path=ppt/tags/tag278.xml><?xml version="1.0" encoding="utf-8"?>
<p:tagLst xmlns:a="http://schemas.openxmlformats.org/drawingml/2006/main" xmlns:r="http://schemas.openxmlformats.org/officeDocument/2006/relationships" xmlns:p="http://schemas.openxmlformats.org/presentationml/2006/main">
  <p:tag name="PA" val="v5.2.8"/>
</p:tagLst>
</file>

<file path=ppt/tags/tag279.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80.xml><?xml version="1.0" encoding="utf-8"?>
<p:tagLst xmlns:a="http://schemas.openxmlformats.org/drawingml/2006/main" xmlns:r="http://schemas.openxmlformats.org/officeDocument/2006/relationships" xmlns:p="http://schemas.openxmlformats.org/presentationml/2006/main">
  <p:tag name="PA" val="v5.2.8"/>
</p:tagLst>
</file>

<file path=ppt/tags/tag281.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0.xml><?xml version="1.0" encoding="utf-8"?>
<p:tagLst xmlns:a="http://schemas.openxmlformats.org/drawingml/2006/main" xmlns:r="http://schemas.openxmlformats.org/officeDocument/2006/relationships" xmlns:p="http://schemas.openxmlformats.org/presentationml/2006/main">
  <p:tag name="PA" val="v5.2.8"/>
</p:tagLst>
</file>

<file path=ppt/tags/tag31.xml><?xml version="1.0" encoding="utf-8"?>
<p:tagLst xmlns:a="http://schemas.openxmlformats.org/drawingml/2006/main" xmlns:r="http://schemas.openxmlformats.org/officeDocument/2006/relationships" xmlns:p="http://schemas.openxmlformats.org/presentationml/2006/main">
  <p:tag name="PA" val="v5.2.8"/>
</p:tagLst>
</file>

<file path=ppt/tags/tag32.xml><?xml version="1.0" encoding="utf-8"?>
<p:tagLst xmlns:a="http://schemas.openxmlformats.org/drawingml/2006/main" xmlns:r="http://schemas.openxmlformats.org/officeDocument/2006/relationships" xmlns:p="http://schemas.openxmlformats.org/presentationml/2006/main">
  <p:tag name="PA" val="v5.2.8"/>
</p:tagLst>
</file>

<file path=ppt/tags/tag33.xml><?xml version="1.0" encoding="utf-8"?>
<p:tagLst xmlns:a="http://schemas.openxmlformats.org/drawingml/2006/main" xmlns:r="http://schemas.openxmlformats.org/officeDocument/2006/relationships" xmlns:p="http://schemas.openxmlformats.org/presentationml/2006/main">
  <p:tag name="PA" val="v5.2.8"/>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PA" val="v5.2.8"/>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37.xml><?xml version="1.0" encoding="utf-8"?>
<p:tagLst xmlns:a="http://schemas.openxmlformats.org/drawingml/2006/main" xmlns:r="http://schemas.openxmlformats.org/officeDocument/2006/relationships" xmlns:p="http://schemas.openxmlformats.org/presentationml/2006/main">
  <p:tag name="PA" val="v5.2.8"/>
</p:tagLst>
</file>

<file path=ppt/tags/tag38.xml><?xml version="1.0" encoding="utf-8"?>
<p:tagLst xmlns:a="http://schemas.openxmlformats.org/drawingml/2006/main" xmlns:r="http://schemas.openxmlformats.org/officeDocument/2006/relationships" xmlns:p="http://schemas.openxmlformats.org/presentationml/2006/main">
  <p:tag name="PA" val="v5.2.8"/>
</p:tagLst>
</file>

<file path=ppt/tags/tag39.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0.xml><?xml version="1.0" encoding="utf-8"?>
<p:tagLst xmlns:a="http://schemas.openxmlformats.org/drawingml/2006/main" xmlns:r="http://schemas.openxmlformats.org/officeDocument/2006/relationships" xmlns:p="http://schemas.openxmlformats.org/presentationml/2006/main">
  <p:tag name="PA" val="v5.2.8"/>
</p:tagLst>
</file>

<file path=ppt/tags/tag41.xml><?xml version="1.0" encoding="utf-8"?>
<p:tagLst xmlns:a="http://schemas.openxmlformats.org/drawingml/2006/main" xmlns:r="http://schemas.openxmlformats.org/officeDocument/2006/relationships" xmlns:p="http://schemas.openxmlformats.org/presentationml/2006/main">
  <p:tag name="PA" val="v5.2.8"/>
</p:tagLst>
</file>

<file path=ppt/tags/tag42.xml><?xml version="1.0" encoding="utf-8"?>
<p:tagLst xmlns:a="http://schemas.openxmlformats.org/drawingml/2006/main" xmlns:r="http://schemas.openxmlformats.org/officeDocument/2006/relationships" xmlns:p="http://schemas.openxmlformats.org/presentationml/2006/main">
  <p:tag name="PA" val="v5.2.8"/>
</p:tagLst>
</file>

<file path=ppt/tags/tag43.xml><?xml version="1.0" encoding="utf-8"?>
<p:tagLst xmlns:a="http://schemas.openxmlformats.org/drawingml/2006/main" xmlns:r="http://schemas.openxmlformats.org/officeDocument/2006/relationships" xmlns:p="http://schemas.openxmlformats.org/presentationml/2006/main">
  <p:tag name="PA" val="v5.2.8"/>
</p:tagLst>
</file>

<file path=ppt/tags/tag44.xml><?xml version="1.0" encoding="utf-8"?>
<p:tagLst xmlns:a="http://schemas.openxmlformats.org/drawingml/2006/main" xmlns:r="http://schemas.openxmlformats.org/officeDocument/2006/relationships" xmlns:p="http://schemas.openxmlformats.org/presentationml/2006/main">
  <p:tag name="PA" val="v5.2.8"/>
</p:tagLst>
</file>

<file path=ppt/tags/tag45.xml><?xml version="1.0" encoding="utf-8"?>
<p:tagLst xmlns:a="http://schemas.openxmlformats.org/drawingml/2006/main" xmlns:r="http://schemas.openxmlformats.org/officeDocument/2006/relationships" xmlns:p="http://schemas.openxmlformats.org/presentationml/2006/main">
  <p:tag name="PA" val="v5.2.8"/>
</p:tagLst>
</file>

<file path=ppt/tags/tag46.xml><?xml version="1.0" encoding="utf-8"?>
<p:tagLst xmlns:a="http://schemas.openxmlformats.org/drawingml/2006/main" xmlns:r="http://schemas.openxmlformats.org/officeDocument/2006/relationships" xmlns:p="http://schemas.openxmlformats.org/presentationml/2006/main">
  <p:tag name="PA" val="v5.2.8"/>
</p:tagLst>
</file>

<file path=ppt/tags/tag47.xml><?xml version="1.0" encoding="utf-8"?>
<p:tagLst xmlns:a="http://schemas.openxmlformats.org/drawingml/2006/main" xmlns:r="http://schemas.openxmlformats.org/officeDocument/2006/relationships" xmlns:p="http://schemas.openxmlformats.org/presentationml/2006/main">
  <p:tag name="PA" val="v5.2.8"/>
</p:tagLst>
</file>

<file path=ppt/tags/tag48.xml><?xml version="1.0" encoding="utf-8"?>
<p:tagLst xmlns:a="http://schemas.openxmlformats.org/drawingml/2006/main" xmlns:r="http://schemas.openxmlformats.org/officeDocument/2006/relationships" xmlns:p="http://schemas.openxmlformats.org/presentationml/2006/main">
  <p:tag name="PA" val="v5.2.8"/>
</p:tagLst>
</file>

<file path=ppt/tags/tag49.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PA" val="v5.2.8"/>
</p:tagLst>
</file>

<file path=ppt/tags/tag50.xml><?xml version="1.0" encoding="utf-8"?>
<p:tagLst xmlns:a="http://schemas.openxmlformats.org/drawingml/2006/main" xmlns:r="http://schemas.openxmlformats.org/officeDocument/2006/relationships" xmlns:p="http://schemas.openxmlformats.org/presentationml/2006/main">
  <p:tag name="PA" val="v5.2.8"/>
</p:tagLst>
</file>

<file path=ppt/tags/tag51.xml><?xml version="1.0" encoding="utf-8"?>
<p:tagLst xmlns:a="http://schemas.openxmlformats.org/drawingml/2006/main" xmlns:r="http://schemas.openxmlformats.org/officeDocument/2006/relationships" xmlns:p="http://schemas.openxmlformats.org/presentationml/2006/main">
  <p:tag name="PA" val="v5.2.8"/>
</p:tagLst>
</file>

<file path=ppt/tags/tag52.xml><?xml version="1.0" encoding="utf-8"?>
<p:tagLst xmlns:a="http://schemas.openxmlformats.org/drawingml/2006/main" xmlns:r="http://schemas.openxmlformats.org/officeDocument/2006/relationships" xmlns:p="http://schemas.openxmlformats.org/presentationml/2006/main">
  <p:tag name="PA" val="v5.2.8"/>
</p:tagLst>
</file>

<file path=ppt/tags/tag53.xml><?xml version="1.0" encoding="utf-8"?>
<p:tagLst xmlns:a="http://schemas.openxmlformats.org/drawingml/2006/main" xmlns:r="http://schemas.openxmlformats.org/officeDocument/2006/relationships" xmlns:p="http://schemas.openxmlformats.org/presentationml/2006/main">
  <p:tag name="PA" val="v5.2.8"/>
</p:tagLst>
</file>

<file path=ppt/tags/tag54.xml><?xml version="1.0" encoding="utf-8"?>
<p:tagLst xmlns:a="http://schemas.openxmlformats.org/drawingml/2006/main" xmlns:r="http://schemas.openxmlformats.org/officeDocument/2006/relationships" xmlns:p="http://schemas.openxmlformats.org/presentationml/2006/main">
  <p:tag name="PA" val="v5.2.8"/>
</p:tagLst>
</file>

<file path=ppt/tags/tag55.xml><?xml version="1.0" encoding="utf-8"?>
<p:tagLst xmlns:a="http://schemas.openxmlformats.org/drawingml/2006/main" xmlns:r="http://schemas.openxmlformats.org/officeDocument/2006/relationships" xmlns:p="http://schemas.openxmlformats.org/presentationml/2006/main">
  <p:tag name="PA" val="v5.2.8"/>
</p:tagLst>
</file>

<file path=ppt/tags/tag56.xml><?xml version="1.0" encoding="utf-8"?>
<p:tagLst xmlns:a="http://schemas.openxmlformats.org/drawingml/2006/main" xmlns:r="http://schemas.openxmlformats.org/officeDocument/2006/relationships" xmlns:p="http://schemas.openxmlformats.org/presentationml/2006/main">
  <p:tag name="PA" val="v5.2.8"/>
</p:tagLst>
</file>

<file path=ppt/tags/tag57.xml><?xml version="1.0" encoding="utf-8"?>
<p:tagLst xmlns:a="http://schemas.openxmlformats.org/drawingml/2006/main" xmlns:r="http://schemas.openxmlformats.org/officeDocument/2006/relationships" xmlns:p="http://schemas.openxmlformats.org/presentationml/2006/main">
  <p:tag name="PA" val="v5.2.8"/>
</p:tagLst>
</file>

<file path=ppt/tags/tag58.xml><?xml version="1.0" encoding="utf-8"?>
<p:tagLst xmlns:a="http://schemas.openxmlformats.org/drawingml/2006/main" xmlns:r="http://schemas.openxmlformats.org/officeDocument/2006/relationships" xmlns:p="http://schemas.openxmlformats.org/presentationml/2006/main">
  <p:tag name="PA" val="v5.2.8"/>
</p:tagLst>
</file>

<file path=ppt/tags/tag59.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60.xml><?xml version="1.0" encoding="utf-8"?>
<p:tagLst xmlns:a="http://schemas.openxmlformats.org/drawingml/2006/main" xmlns:r="http://schemas.openxmlformats.org/officeDocument/2006/relationships" xmlns:p="http://schemas.openxmlformats.org/presentationml/2006/main">
  <p:tag name="PA" val="v5.2.8"/>
</p:tagLst>
</file>

<file path=ppt/tags/tag61.xml><?xml version="1.0" encoding="utf-8"?>
<p:tagLst xmlns:a="http://schemas.openxmlformats.org/drawingml/2006/main" xmlns:r="http://schemas.openxmlformats.org/officeDocument/2006/relationships" xmlns:p="http://schemas.openxmlformats.org/presentationml/2006/main">
  <p:tag name="PA" val="v5.2.8"/>
</p:tagLst>
</file>

<file path=ppt/tags/tag62.xml><?xml version="1.0" encoding="utf-8"?>
<p:tagLst xmlns:a="http://schemas.openxmlformats.org/drawingml/2006/main" xmlns:r="http://schemas.openxmlformats.org/officeDocument/2006/relationships" xmlns:p="http://schemas.openxmlformats.org/presentationml/2006/main">
  <p:tag name="PA" val="v5.2.8"/>
</p:tagLst>
</file>

<file path=ppt/tags/tag63.xml><?xml version="1.0" encoding="utf-8"?>
<p:tagLst xmlns:a="http://schemas.openxmlformats.org/drawingml/2006/main" xmlns:r="http://schemas.openxmlformats.org/officeDocument/2006/relationships" xmlns:p="http://schemas.openxmlformats.org/presentationml/2006/main">
  <p:tag name="PA" val="v5.2.8"/>
</p:tagLst>
</file>

<file path=ppt/tags/tag64.xml><?xml version="1.0" encoding="utf-8"?>
<p:tagLst xmlns:a="http://schemas.openxmlformats.org/drawingml/2006/main" xmlns:r="http://schemas.openxmlformats.org/officeDocument/2006/relationships" xmlns:p="http://schemas.openxmlformats.org/presentationml/2006/main">
  <p:tag name="PA" val="v5.2.8"/>
</p:tagLst>
</file>

<file path=ppt/tags/tag65.xml><?xml version="1.0" encoding="utf-8"?>
<p:tagLst xmlns:a="http://schemas.openxmlformats.org/drawingml/2006/main" xmlns:r="http://schemas.openxmlformats.org/officeDocument/2006/relationships" xmlns:p="http://schemas.openxmlformats.org/presentationml/2006/main">
  <p:tag name="PA" val="v5.2.8"/>
</p:tagLst>
</file>

<file path=ppt/tags/tag66.xml><?xml version="1.0" encoding="utf-8"?>
<p:tagLst xmlns:a="http://schemas.openxmlformats.org/drawingml/2006/main" xmlns:r="http://schemas.openxmlformats.org/officeDocument/2006/relationships" xmlns:p="http://schemas.openxmlformats.org/presentationml/2006/main">
  <p:tag name="PA" val="v5.2.8"/>
</p:tagLst>
</file>

<file path=ppt/tags/tag67.xml><?xml version="1.0" encoding="utf-8"?>
<p:tagLst xmlns:a="http://schemas.openxmlformats.org/drawingml/2006/main" xmlns:r="http://schemas.openxmlformats.org/officeDocument/2006/relationships" xmlns:p="http://schemas.openxmlformats.org/presentationml/2006/main">
  <p:tag name="PA" val="v5.2.8"/>
</p:tagLst>
</file>

<file path=ppt/tags/tag68.xml><?xml version="1.0" encoding="utf-8"?>
<p:tagLst xmlns:a="http://schemas.openxmlformats.org/drawingml/2006/main" xmlns:r="http://schemas.openxmlformats.org/officeDocument/2006/relationships" xmlns:p="http://schemas.openxmlformats.org/presentationml/2006/main">
  <p:tag name="PA" val="v5.2.8"/>
</p:tagLst>
</file>

<file path=ppt/tags/tag69.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70.xml><?xml version="1.0" encoding="utf-8"?>
<p:tagLst xmlns:a="http://schemas.openxmlformats.org/drawingml/2006/main" xmlns:r="http://schemas.openxmlformats.org/officeDocument/2006/relationships" xmlns:p="http://schemas.openxmlformats.org/presentationml/2006/main">
  <p:tag name="PA" val="v5.2.8"/>
</p:tagLst>
</file>

<file path=ppt/tags/tag71.xml><?xml version="1.0" encoding="utf-8"?>
<p:tagLst xmlns:a="http://schemas.openxmlformats.org/drawingml/2006/main" xmlns:r="http://schemas.openxmlformats.org/officeDocument/2006/relationships" xmlns:p="http://schemas.openxmlformats.org/presentationml/2006/main">
  <p:tag name="PA" val="v5.2.8"/>
</p:tagLst>
</file>

<file path=ppt/tags/tag72.xml><?xml version="1.0" encoding="utf-8"?>
<p:tagLst xmlns:a="http://schemas.openxmlformats.org/drawingml/2006/main" xmlns:r="http://schemas.openxmlformats.org/officeDocument/2006/relationships" xmlns:p="http://schemas.openxmlformats.org/presentationml/2006/main">
  <p:tag name="PA" val="v5.2.8"/>
</p:tagLst>
</file>

<file path=ppt/tags/tag73.xml><?xml version="1.0" encoding="utf-8"?>
<p:tagLst xmlns:a="http://schemas.openxmlformats.org/drawingml/2006/main" xmlns:r="http://schemas.openxmlformats.org/officeDocument/2006/relationships" xmlns:p="http://schemas.openxmlformats.org/presentationml/2006/main">
  <p:tag name="PA" val="v5.2.8"/>
</p:tagLst>
</file>

<file path=ppt/tags/tag74.xml><?xml version="1.0" encoding="utf-8"?>
<p:tagLst xmlns:a="http://schemas.openxmlformats.org/drawingml/2006/main" xmlns:r="http://schemas.openxmlformats.org/officeDocument/2006/relationships" xmlns:p="http://schemas.openxmlformats.org/presentationml/2006/main">
  <p:tag name="PA" val="v5.2.8"/>
</p:tagLst>
</file>

<file path=ppt/tags/tag75.xml><?xml version="1.0" encoding="utf-8"?>
<p:tagLst xmlns:a="http://schemas.openxmlformats.org/drawingml/2006/main" xmlns:r="http://schemas.openxmlformats.org/officeDocument/2006/relationships" xmlns:p="http://schemas.openxmlformats.org/presentationml/2006/main">
  <p:tag name="PA" val="v5.2.8"/>
</p:tagLst>
</file>

<file path=ppt/tags/tag76.xml><?xml version="1.0" encoding="utf-8"?>
<p:tagLst xmlns:a="http://schemas.openxmlformats.org/drawingml/2006/main" xmlns:r="http://schemas.openxmlformats.org/officeDocument/2006/relationships" xmlns:p="http://schemas.openxmlformats.org/presentationml/2006/main">
  <p:tag name="PA" val="v5.2.8"/>
</p:tagLst>
</file>

<file path=ppt/tags/tag77.xml><?xml version="1.0" encoding="utf-8"?>
<p:tagLst xmlns:a="http://schemas.openxmlformats.org/drawingml/2006/main" xmlns:r="http://schemas.openxmlformats.org/officeDocument/2006/relationships" xmlns:p="http://schemas.openxmlformats.org/presentationml/2006/main">
  <p:tag name="PA" val="v5.2.8"/>
</p:tagLst>
</file>

<file path=ppt/tags/tag78.xml><?xml version="1.0" encoding="utf-8"?>
<p:tagLst xmlns:a="http://schemas.openxmlformats.org/drawingml/2006/main" xmlns:r="http://schemas.openxmlformats.org/officeDocument/2006/relationships" xmlns:p="http://schemas.openxmlformats.org/presentationml/2006/main">
  <p:tag name="PA" val="v5.2.8"/>
</p:tagLst>
</file>

<file path=ppt/tags/tag79.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80.xml><?xml version="1.0" encoding="utf-8"?>
<p:tagLst xmlns:a="http://schemas.openxmlformats.org/drawingml/2006/main" xmlns:r="http://schemas.openxmlformats.org/officeDocument/2006/relationships" xmlns:p="http://schemas.openxmlformats.org/presentationml/2006/main">
  <p:tag name="PA" val="v5.2.8"/>
</p:tagLst>
</file>

<file path=ppt/tags/tag81.xml><?xml version="1.0" encoding="utf-8"?>
<p:tagLst xmlns:a="http://schemas.openxmlformats.org/drawingml/2006/main" xmlns:r="http://schemas.openxmlformats.org/officeDocument/2006/relationships" xmlns:p="http://schemas.openxmlformats.org/presentationml/2006/main">
  <p:tag name="PA" val="v5.2.8"/>
</p:tagLst>
</file>

<file path=ppt/tags/tag82.xml><?xml version="1.0" encoding="utf-8"?>
<p:tagLst xmlns:a="http://schemas.openxmlformats.org/drawingml/2006/main" xmlns:r="http://schemas.openxmlformats.org/officeDocument/2006/relationships" xmlns:p="http://schemas.openxmlformats.org/presentationml/2006/main">
  <p:tag name="PA" val="v5.2.8"/>
</p:tagLst>
</file>

<file path=ppt/tags/tag83.xml><?xml version="1.0" encoding="utf-8"?>
<p:tagLst xmlns:a="http://schemas.openxmlformats.org/drawingml/2006/main" xmlns:r="http://schemas.openxmlformats.org/officeDocument/2006/relationships" xmlns:p="http://schemas.openxmlformats.org/presentationml/2006/main">
  <p:tag name="PA" val="v5.2.8"/>
</p:tagLst>
</file>

<file path=ppt/tags/tag84.xml><?xml version="1.0" encoding="utf-8"?>
<p:tagLst xmlns:a="http://schemas.openxmlformats.org/drawingml/2006/main" xmlns:r="http://schemas.openxmlformats.org/officeDocument/2006/relationships" xmlns:p="http://schemas.openxmlformats.org/presentationml/2006/main">
  <p:tag name="PA" val="v5.2.8"/>
</p:tagLst>
</file>

<file path=ppt/tags/tag85.xml><?xml version="1.0" encoding="utf-8"?>
<p:tagLst xmlns:a="http://schemas.openxmlformats.org/drawingml/2006/main" xmlns:r="http://schemas.openxmlformats.org/officeDocument/2006/relationships" xmlns:p="http://schemas.openxmlformats.org/presentationml/2006/main">
  <p:tag name="PA" val="v5.2.8"/>
</p:tagLst>
</file>

<file path=ppt/tags/tag86.xml><?xml version="1.0" encoding="utf-8"?>
<p:tagLst xmlns:a="http://schemas.openxmlformats.org/drawingml/2006/main" xmlns:r="http://schemas.openxmlformats.org/officeDocument/2006/relationships" xmlns:p="http://schemas.openxmlformats.org/presentationml/2006/main">
  <p:tag name="PA" val="v5.2.8"/>
</p:tagLst>
</file>

<file path=ppt/tags/tag87.xml><?xml version="1.0" encoding="utf-8"?>
<p:tagLst xmlns:a="http://schemas.openxmlformats.org/drawingml/2006/main" xmlns:r="http://schemas.openxmlformats.org/officeDocument/2006/relationships" xmlns:p="http://schemas.openxmlformats.org/presentationml/2006/main">
  <p:tag name="PA" val="v5.2.8"/>
</p:tagLst>
</file>

<file path=ppt/tags/tag88.xml><?xml version="1.0" encoding="utf-8"?>
<p:tagLst xmlns:a="http://schemas.openxmlformats.org/drawingml/2006/main" xmlns:r="http://schemas.openxmlformats.org/officeDocument/2006/relationships" xmlns:p="http://schemas.openxmlformats.org/presentationml/2006/main">
  <p:tag name="PA" val="v5.2.8"/>
</p:tagLst>
</file>

<file path=ppt/tags/tag89.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ags/tag90.xml><?xml version="1.0" encoding="utf-8"?>
<p:tagLst xmlns:a="http://schemas.openxmlformats.org/drawingml/2006/main" xmlns:r="http://schemas.openxmlformats.org/officeDocument/2006/relationships" xmlns:p="http://schemas.openxmlformats.org/presentationml/2006/main">
  <p:tag name="PA" val="v5.2.8"/>
</p:tagLst>
</file>

<file path=ppt/tags/tag91.xml><?xml version="1.0" encoding="utf-8"?>
<p:tagLst xmlns:a="http://schemas.openxmlformats.org/drawingml/2006/main" xmlns:r="http://schemas.openxmlformats.org/officeDocument/2006/relationships" xmlns:p="http://schemas.openxmlformats.org/presentationml/2006/main">
  <p:tag name="PA" val="v5.2.8"/>
</p:tagLst>
</file>

<file path=ppt/tags/tag92.xml><?xml version="1.0" encoding="utf-8"?>
<p:tagLst xmlns:a="http://schemas.openxmlformats.org/drawingml/2006/main" xmlns:r="http://schemas.openxmlformats.org/officeDocument/2006/relationships" xmlns:p="http://schemas.openxmlformats.org/presentationml/2006/main">
  <p:tag name="PA" val="v5.2.8"/>
</p:tagLst>
</file>

<file path=ppt/tags/tag93.xml><?xml version="1.0" encoding="utf-8"?>
<p:tagLst xmlns:a="http://schemas.openxmlformats.org/drawingml/2006/main" xmlns:r="http://schemas.openxmlformats.org/officeDocument/2006/relationships" xmlns:p="http://schemas.openxmlformats.org/presentationml/2006/main">
  <p:tag name="PA" val="v5.2.8"/>
</p:tagLst>
</file>

<file path=ppt/tags/tag94.xml><?xml version="1.0" encoding="utf-8"?>
<p:tagLst xmlns:a="http://schemas.openxmlformats.org/drawingml/2006/main" xmlns:r="http://schemas.openxmlformats.org/officeDocument/2006/relationships" xmlns:p="http://schemas.openxmlformats.org/presentationml/2006/main">
  <p:tag name="PA" val="v5.2.8"/>
</p:tagLst>
</file>

<file path=ppt/tags/tag95.xml><?xml version="1.0" encoding="utf-8"?>
<p:tagLst xmlns:a="http://schemas.openxmlformats.org/drawingml/2006/main" xmlns:r="http://schemas.openxmlformats.org/officeDocument/2006/relationships" xmlns:p="http://schemas.openxmlformats.org/presentationml/2006/main">
  <p:tag name="PA" val="v5.2.8"/>
</p:tagLst>
</file>

<file path=ppt/tags/tag96.xml><?xml version="1.0" encoding="utf-8"?>
<p:tagLst xmlns:a="http://schemas.openxmlformats.org/drawingml/2006/main" xmlns:r="http://schemas.openxmlformats.org/officeDocument/2006/relationships" xmlns:p="http://schemas.openxmlformats.org/presentationml/2006/main">
  <p:tag name="PA" val="v5.2.8"/>
</p:tagLst>
</file>

<file path=ppt/tags/tag97.xml><?xml version="1.0" encoding="utf-8"?>
<p:tagLst xmlns:a="http://schemas.openxmlformats.org/drawingml/2006/main" xmlns:r="http://schemas.openxmlformats.org/officeDocument/2006/relationships" xmlns:p="http://schemas.openxmlformats.org/presentationml/2006/main">
  <p:tag name="PA" val="v5.2.8"/>
</p:tagLst>
</file>

<file path=ppt/tags/tag98.xml><?xml version="1.0" encoding="utf-8"?>
<p:tagLst xmlns:a="http://schemas.openxmlformats.org/drawingml/2006/main" xmlns:r="http://schemas.openxmlformats.org/officeDocument/2006/relationships" xmlns:p="http://schemas.openxmlformats.org/presentationml/2006/main">
  <p:tag name="PA" val="v5.2.8"/>
</p:tagLst>
</file>

<file path=ppt/tags/tag9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4900</Words>
  <Application>Microsoft Office PowerPoint</Application>
  <PresentationFormat>Custom</PresentationFormat>
  <Paragraphs>355</Paragraphs>
  <Slides>43</Slides>
  <Notes>0</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Office Theme</vt:lpstr>
      <vt:lpstr>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vt:lpstr>
      <vt:lpstr>.</vt:lpstr>
      <vt:lpstr>.</vt:lpstr>
      <vt:lpstr>Slide 41</vt:lpstr>
      <vt:lpstr>Slide 42</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1348</cp:revision>
  <dcterms:created xsi:type="dcterms:W3CDTF">2018-03-01T02:03:00Z</dcterms:created>
  <dcterms:modified xsi:type="dcterms:W3CDTF">2023-12-12T06:27:59Z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KSORubyTemplateID">
    <vt:lpwstr>2</vt:lpwstr>
  </property>
  <property fmtid="{D5CDD505-2E9C-101B-9397-08002B2CF9AE}" pid="4" name="ICV">
    <vt:lpwstr>53328ADB7B394B9ABB5DB5D45A5F2970</vt:lpwstr>
  </property>
</Properties>
</file>